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6" userDrawn="1">
          <p15:clr>
            <a:srgbClr val="A4A3A4"/>
          </p15:clr>
        </p15:guide>
        <p15:guide id="2" pos="2160" userDrawn="1">
          <p15:clr>
            <a:srgbClr val="A4A3A4"/>
          </p15:clr>
        </p15:guide>
        <p15:guide id="3" pos="278" userDrawn="1">
          <p15:clr>
            <a:srgbClr val="A4A3A4"/>
          </p15:clr>
        </p15:guide>
        <p15:guide id="4" pos="40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100" d="100"/>
          <a:sy n="100" d="100"/>
        </p:scale>
        <p:origin x="2616" y="-324"/>
      </p:cViewPr>
      <p:guideLst>
        <p:guide orient="horz" pos="3256"/>
        <p:guide pos="2160"/>
        <p:guide pos="278"/>
        <p:guide pos="40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95797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4092343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413663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206076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1626533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3618200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303285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225445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385149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111183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890DF7-3ABE-4B9A-84B2-FCE385FBDCBB}"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212941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E890DF7-3ABE-4B9A-84B2-FCE385FBDCBB}" type="datetimeFigureOut">
              <a:rPr kumimoji="1" lang="ja-JP" altLang="en-US" smtClean="0"/>
              <a:t>2022/10/6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A759B8-A944-4782-A0DE-42D855041BFF}" type="slidenum">
              <a:rPr kumimoji="1" lang="ja-JP" altLang="en-US" smtClean="0"/>
              <a:t>‹#›</a:t>
            </a:fld>
            <a:endParaRPr kumimoji="1" lang="ja-JP" altLang="en-US"/>
          </a:p>
        </p:txBody>
      </p:sp>
    </p:spTree>
    <p:extLst>
      <p:ext uri="{BB962C8B-B14F-4D97-AF65-F5344CB8AC3E}">
        <p14:creationId xmlns:p14="http://schemas.microsoft.com/office/powerpoint/2010/main" val="1609320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a:extLst>
              <a:ext uri="{FF2B5EF4-FFF2-40B4-BE49-F238E27FC236}">
                <a16:creationId xmlns:a16="http://schemas.microsoft.com/office/drawing/2014/main" id="{10E00A07-6BA7-4450-BB27-3D027D9E1586}"/>
              </a:ext>
            </a:extLst>
          </p:cNvPr>
          <p:cNvSpPr txBox="1"/>
          <p:nvPr/>
        </p:nvSpPr>
        <p:spPr>
          <a:xfrm>
            <a:off x="1221711" y="5141377"/>
            <a:ext cx="5194964" cy="530915"/>
          </a:xfrm>
          <a:prstGeom prst="rect">
            <a:avLst/>
          </a:prstGeom>
          <a:noFill/>
        </p:spPr>
        <p:txBody>
          <a:bodyPr wrap="square" lIns="0" tIns="0" rIns="0" bIns="0">
            <a:spAutoFit/>
          </a:bodyPr>
          <a:lstStyle>
            <a:defPPr>
              <a:defRPr lang="en-US"/>
            </a:defPPr>
            <a:lvl1pPr defTabSz="685800">
              <a:spcBef>
                <a:spcPts val="300"/>
              </a:spcBef>
              <a:defRPr kumimoji="1" kern="100">
                <a:solidFill>
                  <a:schemeClr val="tx1"/>
                </a:solidFill>
                <a:latin typeface="Meiryo UI" panose="020B0604030504040204" pitchFamily="50" charset="-128"/>
                <a:ea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ja-JP" altLang="en-US" sz="1600" dirty="0"/>
              <a:t>下記の申込書に必要事項をご記入のうえ、</a:t>
            </a:r>
            <a:endParaRPr lang="en-US" altLang="ja-JP" sz="1600" dirty="0"/>
          </a:p>
          <a:p>
            <a:r>
              <a:rPr lang="en-US" altLang="ja-JP" sz="1600" dirty="0"/>
              <a:t>FAX</a:t>
            </a:r>
            <a:r>
              <a:rPr lang="ja-JP" altLang="en-US" sz="1600" dirty="0"/>
              <a:t>（</a:t>
            </a:r>
            <a:r>
              <a:rPr lang="en-US" altLang="ja-JP" sz="1600" dirty="0"/>
              <a:t>0545-52-9796</a:t>
            </a:r>
            <a:r>
              <a:rPr lang="ja-JP" altLang="en-US" sz="1600" dirty="0"/>
              <a:t>）にてお申込みください。</a:t>
            </a:r>
          </a:p>
        </p:txBody>
      </p:sp>
      <p:sp>
        <p:nvSpPr>
          <p:cNvPr id="9" name="楕円 8">
            <a:extLst>
              <a:ext uri="{FF2B5EF4-FFF2-40B4-BE49-F238E27FC236}">
                <a16:creationId xmlns:a16="http://schemas.microsoft.com/office/drawing/2014/main" id="{B48AF8E1-C4AD-25DB-91AE-EEE79A720BD8}"/>
              </a:ext>
            </a:extLst>
          </p:cNvPr>
          <p:cNvSpPr>
            <a:spLocks/>
          </p:cNvSpPr>
          <p:nvPr/>
        </p:nvSpPr>
        <p:spPr>
          <a:xfrm>
            <a:off x="5434938" y="311173"/>
            <a:ext cx="981737" cy="981737"/>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b="1" dirty="0">
                <a:latin typeface="Meiryo UI" panose="020B0604030504040204" pitchFamily="50" charset="-128"/>
                <a:ea typeface="Meiryo UI" panose="020B0604030504040204" pitchFamily="50" charset="-128"/>
              </a:rPr>
              <a:t>参加</a:t>
            </a:r>
          </a:p>
          <a:p>
            <a:pPr algn="ctr"/>
            <a:r>
              <a:rPr kumimoji="1" lang="ja-JP" altLang="en-US" sz="2000" b="1" dirty="0">
                <a:latin typeface="Meiryo UI" panose="020B0604030504040204" pitchFamily="50" charset="-128"/>
                <a:ea typeface="Meiryo UI" panose="020B0604030504040204" pitchFamily="50" charset="-128"/>
              </a:rPr>
              <a:t>無料</a:t>
            </a:r>
          </a:p>
        </p:txBody>
      </p:sp>
      <p:sp>
        <p:nvSpPr>
          <p:cNvPr id="5" name="テキスト ボックス 4">
            <a:extLst>
              <a:ext uri="{FF2B5EF4-FFF2-40B4-BE49-F238E27FC236}">
                <a16:creationId xmlns:a16="http://schemas.microsoft.com/office/drawing/2014/main" id="{344C8636-097C-423F-BCA9-BCDF7B1E2BA5}"/>
              </a:ext>
            </a:extLst>
          </p:cNvPr>
          <p:cNvSpPr txBox="1"/>
          <p:nvPr/>
        </p:nvSpPr>
        <p:spPr>
          <a:xfrm>
            <a:off x="441325" y="434833"/>
            <a:ext cx="3881012" cy="273793"/>
          </a:xfrm>
          <a:prstGeom prst="rect">
            <a:avLst/>
          </a:prstGeom>
          <a:noFill/>
        </p:spPr>
        <p:txBody>
          <a:bodyPr wrap="none" lIns="0" tIns="0" rIns="0" bIns="0">
            <a:noAutofit/>
          </a:bodyPr>
          <a:lstStyle/>
          <a:p>
            <a:pPr>
              <a:lnSpc>
                <a:spcPts val="2000"/>
              </a:lnSpc>
              <a:spcBef>
                <a:spcPts val="1200"/>
              </a:spcBef>
              <a:spcAft>
                <a:spcPts val="1200"/>
              </a:spcAft>
            </a:pPr>
            <a:r>
              <a:rPr lang="ja-JP" altLang="en-US" sz="2400" dirty="0">
                <a:effectLst/>
                <a:latin typeface="Meiryo UI" panose="020B0604030504040204" pitchFamily="50" charset="-128"/>
                <a:ea typeface="Meiryo UI" panose="020B0604030504040204" pitchFamily="50" charset="-128"/>
                <a:cs typeface="Times New Roman" panose="02020603050405020304" pitchFamily="18" charset="0"/>
              </a:rPr>
              <a:t>災害・感染症に負けないための</a:t>
            </a:r>
          </a:p>
          <a:p>
            <a:pPr>
              <a:lnSpc>
                <a:spcPts val="2000"/>
              </a:lnSpc>
              <a:spcBef>
                <a:spcPts val="1200"/>
              </a:spcBef>
              <a:spcAft>
                <a:spcPts val="1200"/>
              </a:spcAft>
            </a:pPr>
            <a:r>
              <a:rPr lang="en-US" altLang="ja-JP" sz="4400" b="1" dirty="0">
                <a:effectLst/>
                <a:latin typeface="Meiryo UI" panose="020B0604030504040204" pitchFamily="50" charset="-128"/>
                <a:ea typeface="Meiryo UI" panose="020B0604030504040204" pitchFamily="50" charset="-128"/>
                <a:cs typeface="Times New Roman" panose="02020603050405020304" pitchFamily="18" charset="0"/>
              </a:rPr>
              <a:t>BCP</a:t>
            </a:r>
            <a:r>
              <a:rPr lang="ja-JP" altLang="en-US" sz="4400" b="1" dirty="0">
                <a:effectLst/>
                <a:latin typeface="Meiryo UI" panose="020B0604030504040204" pitchFamily="50" charset="-128"/>
                <a:ea typeface="Meiryo UI" panose="020B0604030504040204" pitchFamily="50" charset="-128"/>
                <a:cs typeface="Times New Roman" panose="02020603050405020304" pitchFamily="18" charset="0"/>
              </a:rPr>
              <a:t>個別相談会</a:t>
            </a:r>
            <a:endParaRPr lang="ja-JP" altLang="ja-JP" sz="4400" b="1"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6660D8A-19A6-4A60-BE13-BD649BFBCC90}"/>
              </a:ext>
            </a:extLst>
          </p:cNvPr>
          <p:cNvSpPr txBox="1"/>
          <p:nvPr/>
        </p:nvSpPr>
        <p:spPr>
          <a:xfrm>
            <a:off x="441326" y="1934335"/>
            <a:ext cx="4664738" cy="1007968"/>
          </a:xfrm>
          <a:prstGeom prst="rect">
            <a:avLst/>
          </a:prstGeom>
          <a:noFill/>
        </p:spPr>
        <p:txBody>
          <a:bodyPr wrap="square" lIns="0" tIns="0" rIns="0" bIns="0">
            <a:spAutoFit/>
          </a:bodyPr>
          <a:lstStyle/>
          <a:p>
            <a:pPr defTabSz="685800">
              <a:spcBef>
                <a:spcPts val="300"/>
              </a:spcBef>
            </a:pPr>
            <a:r>
              <a:rPr kumimoji="1" lang="ja-JP" altLang="en-US" sz="1050" kern="100" dirty="0">
                <a:latin typeface="Meiryo UI" panose="020B0604030504040204" pitchFamily="50" charset="-128"/>
                <a:ea typeface="Meiryo UI" panose="020B0604030504040204" pitchFamily="50" charset="-128"/>
              </a:rPr>
              <a:t>自然災害・感染症の事業ヘの影響を最小限に抑える対策として、</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（事業継続計画）は欠かせません。</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個別相談会では、「</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について知りたい」、「</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を作成したい」「</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をブラッシュアップ」したいという事業者のご相談に応じます。</a:t>
            </a:r>
          </a:p>
          <a:p>
            <a:pPr defTabSz="685800">
              <a:spcBef>
                <a:spcPts val="300"/>
              </a:spcBef>
            </a:pPr>
            <a:r>
              <a:rPr kumimoji="1" lang="ja-JP" altLang="en-US" sz="1050" b="1" kern="100" dirty="0">
                <a:latin typeface="Meiryo UI" panose="020B0604030504040204" pitchFamily="50" charset="-128"/>
                <a:ea typeface="Meiryo UI" panose="020B0604030504040204" pitchFamily="50" charset="-128"/>
              </a:rPr>
              <a:t>静岡県</a:t>
            </a:r>
            <a:r>
              <a:rPr kumimoji="1" lang="en-US" altLang="ja-JP" sz="1050" b="1" kern="100" dirty="0">
                <a:latin typeface="Meiryo UI" panose="020B0604030504040204" pitchFamily="50" charset="-128"/>
                <a:ea typeface="Meiryo UI" panose="020B0604030504040204" pitchFamily="50" charset="-128"/>
              </a:rPr>
              <a:t>BCP</a:t>
            </a:r>
            <a:r>
              <a:rPr kumimoji="1" lang="ja-JP" altLang="en-US" sz="1050" b="1" kern="100" dirty="0">
                <a:latin typeface="Meiryo UI" panose="020B0604030504040204" pitchFamily="50" charset="-128"/>
                <a:ea typeface="Meiryo UI" panose="020B0604030504040204" pitchFamily="50" charset="-128"/>
              </a:rPr>
              <a:t>モデルプラン入門編</a:t>
            </a:r>
            <a:r>
              <a:rPr kumimoji="1" lang="ja-JP" altLang="en-US" sz="1050" kern="100" dirty="0">
                <a:latin typeface="Meiryo UI" panose="020B0604030504040204" pitchFamily="50" charset="-128"/>
                <a:ea typeface="Meiryo UI" panose="020B0604030504040204" pitchFamily="50" charset="-128"/>
              </a:rPr>
              <a:t>等の</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kern="100" dirty="0">
                <a:latin typeface="Meiryo UI" panose="020B0604030504040204" pitchFamily="50" charset="-128"/>
                <a:ea typeface="Meiryo UI" panose="020B0604030504040204" pitchFamily="50" charset="-128"/>
              </a:rPr>
              <a:t>の他、ものづくり補助金等の加点となる</a:t>
            </a:r>
            <a:r>
              <a:rPr kumimoji="1" lang="ja-JP" altLang="en-US" sz="1050" b="1" kern="100" dirty="0">
                <a:latin typeface="Meiryo UI" panose="020B0604030504040204" pitchFamily="50" charset="-128"/>
                <a:ea typeface="Meiryo UI" panose="020B0604030504040204" pitchFamily="50" charset="-128"/>
              </a:rPr>
              <a:t>「事業継続力強化計画」</a:t>
            </a:r>
            <a:r>
              <a:rPr kumimoji="1" lang="ja-JP" altLang="en-US" sz="1050" kern="100" dirty="0">
                <a:latin typeface="Meiryo UI" panose="020B0604030504040204" pitchFamily="50" charset="-128"/>
                <a:ea typeface="Meiryo UI" panose="020B0604030504040204" pitchFamily="50" charset="-128"/>
              </a:rPr>
              <a:t>、介護事業者の</a:t>
            </a:r>
            <a:r>
              <a:rPr kumimoji="1" lang="en-US" altLang="ja-JP" sz="1050" kern="100" dirty="0">
                <a:latin typeface="Meiryo UI" panose="020B0604030504040204" pitchFamily="50" charset="-128"/>
                <a:ea typeface="Meiryo UI" panose="020B0604030504040204" pitchFamily="50" charset="-128"/>
              </a:rPr>
              <a:t>BCP</a:t>
            </a:r>
            <a:r>
              <a:rPr kumimoji="1" lang="ja-JP" altLang="en-US" sz="1050" b="1" kern="100" dirty="0">
                <a:latin typeface="Meiryo UI" panose="020B0604030504040204" pitchFamily="50" charset="-128"/>
                <a:ea typeface="Meiryo UI" panose="020B0604030504040204" pitchFamily="50" charset="-128"/>
              </a:rPr>
              <a:t>「業務継続計画」</a:t>
            </a:r>
            <a:r>
              <a:rPr kumimoji="1" lang="ja-JP" altLang="en-US" sz="1050" kern="100" dirty="0">
                <a:latin typeface="Meiryo UI" panose="020B0604030504040204" pitchFamily="50" charset="-128"/>
                <a:ea typeface="Meiryo UI" panose="020B0604030504040204" pitchFamily="50" charset="-128"/>
              </a:rPr>
              <a:t>の作成についてもサポートします。ぜひこの機会をご利用ください。</a:t>
            </a:r>
          </a:p>
        </p:txBody>
      </p:sp>
      <p:sp>
        <p:nvSpPr>
          <p:cNvPr id="16" name="テキスト ボックス 15">
            <a:extLst>
              <a:ext uri="{FF2B5EF4-FFF2-40B4-BE49-F238E27FC236}">
                <a16:creationId xmlns:a16="http://schemas.microsoft.com/office/drawing/2014/main" id="{A7F38814-AD3F-47D4-89FB-23BF26412050}"/>
              </a:ext>
            </a:extLst>
          </p:cNvPr>
          <p:cNvSpPr txBox="1"/>
          <p:nvPr/>
        </p:nvSpPr>
        <p:spPr>
          <a:xfrm>
            <a:off x="441325" y="1525968"/>
            <a:ext cx="4664739" cy="261610"/>
          </a:xfrm>
          <a:prstGeom prst="rect">
            <a:avLst/>
          </a:prstGeom>
          <a:noFill/>
        </p:spPr>
        <p:txBody>
          <a:bodyPr wrap="none" lIns="0" tIns="0" rIns="0" bIns="0">
            <a:spAutoFit/>
          </a:bodyPr>
          <a:lstStyle/>
          <a:p>
            <a:pPr>
              <a:spcBef>
                <a:spcPts val="300"/>
              </a:spcBef>
            </a:pPr>
            <a:r>
              <a:rPr kumimoji="1" lang="en-US" altLang="ja-JP" sz="1700" b="1" kern="100" dirty="0">
                <a:latin typeface="Meiryo UI" panose="020B0604030504040204" pitchFamily="50" charset="-128"/>
                <a:ea typeface="Meiryo UI" panose="020B0604030504040204" pitchFamily="50" charset="-128"/>
              </a:rPr>
              <a:t>BCP</a:t>
            </a:r>
            <a:r>
              <a:rPr kumimoji="1" lang="ja-JP" altLang="en-US" sz="1700" b="1" kern="100" dirty="0">
                <a:latin typeface="Meiryo UI" panose="020B0604030504040204" pitchFamily="50" charset="-128"/>
                <a:ea typeface="Meiryo UI" panose="020B0604030504040204" pitchFamily="50" charset="-128"/>
              </a:rPr>
              <a:t>相談員が事業者の</a:t>
            </a:r>
            <a:r>
              <a:rPr kumimoji="1" lang="en-US" altLang="ja-JP" sz="1700" b="1" kern="100" dirty="0">
                <a:latin typeface="Meiryo UI" panose="020B0604030504040204" pitchFamily="50" charset="-128"/>
                <a:ea typeface="Meiryo UI" panose="020B0604030504040204" pitchFamily="50" charset="-128"/>
              </a:rPr>
              <a:t>BCP</a:t>
            </a:r>
            <a:r>
              <a:rPr kumimoji="1" lang="ja-JP" altLang="en-US" sz="1700" b="1" kern="100" dirty="0">
                <a:latin typeface="Meiryo UI" panose="020B0604030504040204" pitchFamily="50" charset="-128"/>
                <a:ea typeface="Meiryo UI" panose="020B0604030504040204" pitchFamily="50" charset="-128"/>
              </a:rPr>
              <a:t>策定を</a:t>
            </a:r>
            <a:r>
              <a:rPr kumimoji="1" lang="en-US" altLang="ja-JP" sz="1700" b="1" kern="100" dirty="0">
                <a:latin typeface="Meiryo UI" panose="020B0604030504040204" pitchFamily="50" charset="-128"/>
                <a:ea typeface="Meiryo UI" panose="020B0604030504040204" pitchFamily="50" charset="-128"/>
              </a:rPr>
              <a:t>1</a:t>
            </a:r>
            <a:r>
              <a:rPr kumimoji="1" lang="ja-JP" altLang="en-US" sz="1700" b="1" kern="100" dirty="0">
                <a:latin typeface="Meiryo UI" panose="020B0604030504040204" pitchFamily="50" charset="-128"/>
                <a:ea typeface="Meiryo UI" panose="020B0604030504040204" pitchFamily="50" charset="-128"/>
              </a:rPr>
              <a:t>対</a:t>
            </a:r>
            <a:r>
              <a:rPr kumimoji="1" lang="en-US" altLang="ja-JP" sz="1700" b="1" kern="100" dirty="0">
                <a:latin typeface="Meiryo UI" panose="020B0604030504040204" pitchFamily="50" charset="-128"/>
                <a:ea typeface="Meiryo UI" panose="020B0604030504040204" pitchFamily="50" charset="-128"/>
              </a:rPr>
              <a:t>1</a:t>
            </a:r>
            <a:r>
              <a:rPr kumimoji="1" lang="ja-JP" altLang="en-US" sz="1700" b="1" kern="100" dirty="0">
                <a:latin typeface="Meiryo UI" panose="020B0604030504040204" pitchFamily="50" charset="-128"/>
                <a:ea typeface="Meiryo UI" panose="020B0604030504040204" pitchFamily="50" charset="-128"/>
              </a:rPr>
              <a:t>でサポート</a:t>
            </a:r>
          </a:p>
        </p:txBody>
      </p:sp>
      <p:graphicFrame>
        <p:nvGraphicFramePr>
          <p:cNvPr id="3" name="表 2">
            <a:extLst>
              <a:ext uri="{FF2B5EF4-FFF2-40B4-BE49-F238E27FC236}">
                <a16:creationId xmlns:a16="http://schemas.microsoft.com/office/drawing/2014/main" id="{006AAB38-1D67-439B-96E6-F9C1A68B7511}"/>
              </a:ext>
            </a:extLst>
          </p:cNvPr>
          <p:cNvGraphicFramePr>
            <a:graphicFrameLocks noGrp="1"/>
          </p:cNvGraphicFramePr>
          <p:nvPr>
            <p:extLst>
              <p:ext uri="{D42A27DB-BD31-4B8C-83A1-F6EECF244321}">
                <p14:modId xmlns:p14="http://schemas.microsoft.com/office/powerpoint/2010/main" val="3018362497"/>
              </p:ext>
            </p:extLst>
          </p:nvPr>
        </p:nvGraphicFramePr>
        <p:xfrm>
          <a:off x="439763" y="5876071"/>
          <a:ext cx="5984530" cy="2295490"/>
        </p:xfrm>
        <a:graphic>
          <a:graphicData uri="http://schemas.openxmlformats.org/drawingml/2006/table">
            <a:tbl>
              <a:tblPr firstRow="1" firstCol="1" bandRow="1" bandCol="1">
                <a:tableStyleId>{5C22544A-7EE6-4342-B048-85BDC9FD1C3A}</a:tableStyleId>
              </a:tblPr>
              <a:tblGrid>
                <a:gridCol w="741337">
                  <a:extLst>
                    <a:ext uri="{9D8B030D-6E8A-4147-A177-3AD203B41FA5}">
                      <a16:colId xmlns:a16="http://schemas.microsoft.com/office/drawing/2014/main" val="1595937163"/>
                    </a:ext>
                  </a:extLst>
                </a:gridCol>
                <a:gridCol w="2254250">
                  <a:extLst>
                    <a:ext uri="{9D8B030D-6E8A-4147-A177-3AD203B41FA5}">
                      <a16:colId xmlns:a16="http://schemas.microsoft.com/office/drawing/2014/main" val="4085055041"/>
                    </a:ext>
                  </a:extLst>
                </a:gridCol>
                <a:gridCol w="666632">
                  <a:extLst>
                    <a:ext uri="{9D8B030D-6E8A-4147-A177-3AD203B41FA5}">
                      <a16:colId xmlns:a16="http://schemas.microsoft.com/office/drawing/2014/main" val="656064589"/>
                    </a:ext>
                  </a:extLst>
                </a:gridCol>
                <a:gridCol w="2322311">
                  <a:extLst>
                    <a:ext uri="{9D8B030D-6E8A-4147-A177-3AD203B41FA5}">
                      <a16:colId xmlns:a16="http://schemas.microsoft.com/office/drawing/2014/main" val="331937431"/>
                    </a:ext>
                  </a:extLst>
                </a:gridCol>
              </a:tblGrid>
              <a:tr h="288235">
                <a:tc gridSpan="4">
                  <a:txBody>
                    <a:bodyPr/>
                    <a:lstStyle/>
                    <a:p>
                      <a:pPr marL="0" marR="0" lvl="0" indent="0" algn="ctr" defTabSz="457200" rtl="0" eaLnBrk="1" fontAlgn="auto" latinLnBrk="0" hangingPunct="1">
                        <a:lnSpc>
                          <a:spcPct val="100000"/>
                        </a:lnSpc>
                        <a:spcBef>
                          <a:spcPts val="300"/>
                        </a:spcBef>
                        <a:spcAft>
                          <a:spcPts val="0"/>
                        </a:spcAft>
                        <a:buClrTx/>
                        <a:buSzTx/>
                        <a:buFontTx/>
                        <a:buNone/>
                        <a:tabLst/>
                        <a:defRPr/>
                      </a:pPr>
                      <a:r>
                        <a:rPr kumimoji="1" lang="ja-JP" altLang="en-US" sz="1400" b="1" kern="1200" dirty="0">
                          <a:solidFill>
                            <a:schemeClr val="bg1"/>
                          </a:solidFill>
                          <a:latin typeface="Meiryo UI" panose="020B0604030504040204" pitchFamily="50" charset="-128"/>
                          <a:ea typeface="Meiryo UI" panose="020B0604030504040204" pitchFamily="50" charset="-128"/>
                          <a:cs typeface="+mn-cs"/>
                        </a:rPr>
                        <a:t>申込書</a:t>
                      </a:r>
                      <a:endParaRPr kumimoji="1" lang="ja-JP" altLang="en-US" sz="1600" b="1" kern="1200" dirty="0">
                        <a:solidFill>
                          <a:schemeClr val="bg1"/>
                        </a:solidFill>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pPr marL="0" algn="l" defTabSz="685800" rtl="0" eaLnBrk="1" latinLnBrk="0" hangingPunct="1">
                        <a:spcBef>
                          <a:spcPts val="300"/>
                        </a:spcBef>
                      </a:pPr>
                      <a:endParaRPr kumimoji="1" lang="ja-JP" altLang="en-US"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marL="0" marR="0" lvl="0" indent="0" algn="l" defTabSz="685800" rtl="0" eaLnBrk="1" fontAlgn="auto" latinLnBrk="0" hangingPunct="1">
                        <a:lnSpc>
                          <a:spcPct val="100000"/>
                        </a:lnSpc>
                        <a:spcBef>
                          <a:spcPts val="300"/>
                        </a:spcBef>
                        <a:spcAft>
                          <a:spcPts val="0"/>
                        </a:spcAft>
                        <a:buClrTx/>
                        <a:buSzTx/>
                        <a:buFontTx/>
                        <a:buNone/>
                        <a:tabLst/>
                        <a:defRPr/>
                      </a:pPr>
                      <a:endParaRPr kumimoji="1" lang="en-US" altLang="ja-JP"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hMerge="1">
                  <a:txBody>
                    <a:bodyPr/>
                    <a:lstStyle/>
                    <a:p>
                      <a:pPr marL="0" marR="0" lvl="0" indent="0" algn="l" defTabSz="685800" rtl="0" eaLnBrk="1" fontAlgn="auto" latinLnBrk="0" hangingPunct="1">
                        <a:lnSpc>
                          <a:spcPct val="100000"/>
                        </a:lnSpc>
                        <a:spcBef>
                          <a:spcPts val="300"/>
                        </a:spcBef>
                        <a:spcAft>
                          <a:spcPts val="0"/>
                        </a:spcAft>
                        <a:buClrTx/>
                        <a:buSzTx/>
                        <a:buFontTx/>
                        <a:buNone/>
                        <a:tabLst/>
                        <a:defRPr/>
                      </a:pPr>
                      <a:endParaRPr kumimoji="1" lang="en-US" altLang="ja-JP"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9400514"/>
                  </a:ext>
                </a:extLst>
              </a:tr>
              <a:tr h="489150">
                <a:tc>
                  <a:txBody>
                    <a:bodyPr/>
                    <a:lstStyle/>
                    <a:p>
                      <a:pPr marL="0" algn="ctr" defTabSz="685800" rtl="0" eaLnBrk="1" latinLnBrk="0" hangingPunct="1">
                        <a:spcBef>
                          <a:spcPts val="300"/>
                        </a:spcBef>
                      </a:pPr>
                      <a:r>
                        <a:rPr kumimoji="1" lang="ja-JP" altLang="en-US" sz="1100" b="0" kern="100" dirty="0">
                          <a:solidFill>
                            <a:schemeClr val="tx1"/>
                          </a:solidFill>
                          <a:effectLst/>
                          <a:latin typeface="Meiryo UI" panose="020B0604030504040204" pitchFamily="50" charset="-128"/>
                          <a:ea typeface="Meiryo UI" panose="020B0604030504040204" pitchFamily="50" charset="-128"/>
                          <a:cs typeface="+mn-cs"/>
                        </a:rPr>
                        <a:t>事業所名</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marL="0" algn="l" defTabSz="685800" rtl="0" eaLnBrk="1" latinLnBrk="0" hangingPunct="1">
                        <a:spcBef>
                          <a:spcPts val="300"/>
                        </a:spcBef>
                      </a:pPr>
                      <a:endParaRPr kumimoji="1" lang="ja-JP" altLang="en-US"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300"/>
                        </a:spcBef>
                        <a:spcAft>
                          <a:spcPts val="0"/>
                        </a:spcAft>
                        <a:buClrTx/>
                        <a:buSzTx/>
                        <a:buFontTx/>
                        <a:buNone/>
                        <a:tabLst/>
                        <a:defRPr/>
                      </a:pPr>
                      <a:r>
                        <a:rPr kumimoji="1" lang="ja-JP" altLang="en-US" sz="1100" b="0" kern="100" dirty="0">
                          <a:solidFill>
                            <a:schemeClr val="tx1"/>
                          </a:solidFill>
                          <a:effectLst/>
                          <a:latin typeface="Meiryo UI" panose="020B0604030504040204" pitchFamily="50" charset="-128"/>
                          <a:ea typeface="Meiryo UI" panose="020B0604030504040204" pitchFamily="50" charset="-128"/>
                          <a:cs typeface="+mn-cs"/>
                        </a:rPr>
                        <a:t>業　種</a:t>
                      </a:r>
                      <a:endParaRPr kumimoji="1" lang="en-US" altLang="ja-JP"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marL="0" marR="0" lvl="0" indent="0" algn="l" defTabSz="685800" rtl="0" eaLnBrk="1" fontAlgn="auto" latinLnBrk="0" hangingPunct="1">
                        <a:lnSpc>
                          <a:spcPct val="100000"/>
                        </a:lnSpc>
                        <a:spcBef>
                          <a:spcPts val="300"/>
                        </a:spcBef>
                        <a:spcAft>
                          <a:spcPts val="0"/>
                        </a:spcAft>
                        <a:buClrTx/>
                        <a:buSzTx/>
                        <a:buFontTx/>
                        <a:buNone/>
                        <a:tabLst/>
                        <a:defRPr/>
                      </a:pPr>
                      <a:endParaRPr kumimoji="1" lang="en-US" altLang="ja-JP" sz="11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648069"/>
                  </a:ext>
                </a:extLst>
              </a:tr>
              <a:tr h="489150">
                <a:tc>
                  <a:txBody>
                    <a:bodyPr/>
                    <a:lstStyle/>
                    <a:p>
                      <a:pPr algn="ctr"/>
                      <a:r>
                        <a:rPr kumimoji="1" lang="ja-JP" altLang="en-US" sz="1100" b="0" kern="0" dirty="0">
                          <a:solidFill>
                            <a:schemeClr val="tx1"/>
                          </a:solidFill>
                          <a:effectLst/>
                          <a:latin typeface="Meiryo UI" panose="020B0604030504040204" pitchFamily="50" charset="-128"/>
                          <a:ea typeface="Meiryo UI" panose="020B0604030504040204" pitchFamily="50" charset="-128"/>
                          <a:cs typeface="+mn-cs"/>
                        </a:rPr>
                        <a:t>所在地</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gridSpan="3">
                  <a:txBody>
                    <a:bodyPr/>
                    <a:lstStyle/>
                    <a:p>
                      <a:pPr algn="l"/>
                      <a:endParaRPr kumimoji="1" lang="en-US" altLang="ja-JP" sz="1100" b="0" kern="100" dirty="0">
                        <a:latin typeface="Meiryo UI" panose="020B0604030504040204" pitchFamily="50" charset="-128"/>
                        <a:ea typeface="Meiryo UI" panose="020B0604030504040204" pitchFamily="50" charset="-128"/>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hMerge="1">
                  <a:txBody>
                    <a:bodyPr/>
                    <a:lstStyle/>
                    <a:p>
                      <a:pPr marL="0" algn="l" defTabSz="685800" rtl="0" eaLnBrk="1" latinLnBrk="0" hangingPunct="1"/>
                      <a:r>
                        <a:rPr kumimoji="1" lang="ja-JP" altLang="en-US" sz="1000" b="0" kern="0">
                          <a:solidFill>
                            <a:schemeClr val="tx1"/>
                          </a:solidFill>
                          <a:effectLst/>
                          <a:latin typeface="Meiryo UI" panose="020B0604030504040204" pitchFamily="50" charset="-128"/>
                          <a:ea typeface="Meiryo UI" panose="020B0604030504040204" pitchFamily="50" charset="-128"/>
                          <a:cs typeface="+mn-cs"/>
                        </a:rPr>
                        <a:t>事業継続力強化計画の策定のポイント</a:t>
                      </a:r>
                      <a:br>
                        <a:rPr kumimoji="1" lang="en-US" altLang="ja-JP" sz="1000" b="0" kern="0">
                          <a:solidFill>
                            <a:schemeClr val="tx1"/>
                          </a:solidFill>
                          <a:effectLst/>
                          <a:latin typeface="Meiryo UI" panose="020B0604030504040204" pitchFamily="50" charset="-128"/>
                          <a:ea typeface="Meiryo UI" panose="020B0604030504040204" pitchFamily="50" charset="-128"/>
                          <a:cs typeface="+mn-cs"/>
                        </a:rPr>
                      </a:br>
                      <a:r>
                        <a:rPr kumimoji="1" lang="ja-JP" altLang="en-US" sz="1000" b="0" kern="0">
                          <a:solidFill>
                            <a:schemeClr val="tx1"/>
                          </a:solidFill>
                          <a:effectLst/>
                          <a:latin typeface="Meiryo UI" panose="020B0604030504040204" pitchFamily="50" charset="-128"/>
                          <a:ea typeface="Meiryo UI" panose="020B0604030504040204" pitchFamily="50" charset="-128"/>
                          <a:cs typeface="+mn-cs"/>
                        </a:rPr>
                        <a:t>（サービス業・小売業）</a:t>
                      </a:r>
                      <a:endParaRPr kumimoji="1" lang="ja-JP" altLang="en-US" sz="10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5734601"/>
                  </a:ext>
                </a:extLst>
              </a:tr>
              <a:tr h="489150">
                <a:tc>
                  <a:txBody>
                    <a:bodyPr/>
                    <a:lstStyle/>
                    <a:p>
                      <a:pPr marL="0" marR="0" lvl="0" indent="0" algn="ctr" defTabSz="685800" rtl="0" eaLnBrk="1" fontAlgn="auto" latinLnBrk="0" hangingPunct="1">
                        <a:lnSpc>
                          <a:spcPct val="100000"/>
                        </a:lnSpc>
                        <a:spcBef>
                          <a:spcPts val="300"/>
                        </a:spcBef>
                        <a:spcAft>
                          <a:spcPts val="0"/>
                        </a:spcAft>
                        <a:buClrTx/>
                        <a:buSzTx/>
                        <a:buFontTx/>
                        <a:buNone/>
                        <a:tabLst/>
                        <a:defRPr/>
                      </a:pPr>
                      <a:r>
                        <a:rPr kumimoji="1" lang="en-US" altLang="ja-JP" sz="1100" b="0" kern="100" dirty="0">
                          <a:solidFill>
                            <a:schemeClr val="tx1"/>
                          </a:solidFill>
                          <a:effectLst/>
                          <a:latin typeface="Meiryo UI" panose="020B0604030504040204" pitchFamily="50" charset="-128"/>
                          <a:ea typeface="Meiryo UI" panose="020B0604030504040204" pitchFamily="50" charset="-128"/>
                          <a:cs typeface="+mn-cs"/>
                        </a:rPr>
                        <a:t>TEL</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algn="l">
                        <a:lnSpc>
                          <a:spcPct val="150000"/>
                        </a:lnSpc>
                      </a:pPr>
                      <a:r>
                        <a:rPr kumimoji="1" lang="ja-JP" altLang="en-US" sz="1100" b="0" kern="0" dirty="0">
                          <a:solidFill>
                            <a:schemeClr val="tx1"/>
                          </a:solidFill>
                          <a:effectLst/>
                          <a:latin typeface="Meiryo UI" panose="020B0604030504040204" pitchFamily="50" charset="-128"/>
                          <a:ea typeface="Meiryo UI" panose="020B0604030504040204" pitchFamily="50" charset="-128"/>
                          <a:cs typeface="+mn-cs"/>
                        </a:rPr>
                        <a:t>（会社）</a:t>
                      </a:r>
                      <a:endParaRPr kumimoji="1" lang="en-US" altLang="ja-JP" sz="1100" b="0" kern="0" dirty="0">
                        <a:solidFill>
                          <a:schemeClr val="tx1"/>
                        </a:solidFill>
                        <a:effectLst/>
                        <a:latin typeface="Meiryo UI" panose="020B0604030504040204" pitchFamily="50" charset="-128"/>
                        <a:ea typeface="Meiryo UI" panose="020B0604030504040204" pitchFamily="50" charset="-128"/>
                        <a:cs typeface="+mn-cs"/>
                      </a:endParaRPr>
                    </a:p>
                    <a:p>
                      <a:pPr algn="l">
                        <a:lnSpc>
                          <a:spcPct val="150000"/>
                        </a:lnSpc>
                      </a:pPr>
                      <a:r>
                        <a:rPr kumimoji="1" lang="ja-JP" altLang="en-US" sz="1100" b="0" kern="0" dirty="0">
                          <a:solidFill>
                            <a:schemeClr val="tx1"/>
                          </a:solidFill>
                          <a:effectLst/>
                          <a:latin typeface="Meiryo UI" panose="020B0604030504040204" pitchFamily="50" charset="-128"/>
                          <a:ea typeface="Meiryo UI" panose="020B0604030504040204" pitchFamily="50" charset="-128"/>
                          <a:cs typeface="+mn-cs"/>
                        </a:rPr>
                        <a:t>（携帯）</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685800" rtl="0" eaLnBrk="1" latinLnBrk="0" hangingPunct="1"/>
                      <a:r>
                        <a:rPr kumimoji="1" lang="en-US" altLang="ja-JP" sz="1100" b="0" kern="0" dirty="0">
                          <a:solidFill>
                            <a:schemeClr val="tx1"/>
                          </a:solidFill>
                          <a:effectLst/>
                          <a:latin typeface="Meiryo UI" panose="020B0604030504040204" pitchFamily="50" charset="-128"/>
                          <a:ea typeface="Meiryo UI" panose="020B0604030504040204" pitchFamily="50" charset="-128"/>
                          <a:cs typeface="+mn-cs"/>
                        </a:rPr>
                        <a:t>FAX</a:t>
                      </a:r>
                      <a:endParaRPr kumimoji="1" lang="ja-JP" altLang="en-US" sz="11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marL="0" algn="l" defTabSz="685800" rtl="0" eaLnBrk="1" latinLnBrk="0" hangingPunct="1"/>
                      <a:endParaRPr kumimoji="1" lang="ja-JP" altLang="en-US" sz="11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242746"/>
                  </a:ext>
                </a:extLst>
              </a:tr>
              <a:tr h="489150">
                <a:tc>
                  <a:txBody>
                    <a:bodyPr/>
                    <a:lstStyle/>
                    <a:p>
                      <a:pPr algn="ctr"/>
                      <a:r>
                        <a:rPr kumimoji="1" lang="ja-JP" altLang="en-US" sz="1100" b="0" kern="0" dirty="0">
                          <a:solidFill>
                            <a:schemeClr val="tx1"/>
                          </a:solidFill>
                          <a:effectLst/>
                          <a:latin typeface="Meiryo UI" panose="020B0604030504040204" pitchFamily="50" charset="-128"/>
                          <a:ea typeface="Meiryo UI" panose="020B0604030504040204" pitchFamily="50" charset="-128"/>
                          <a:cs typeface="+mn-cs"/>
                        </a:rPr>
                        <a:t>参加者名</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algn="l"/>
                      <a:endParaRPr kumimoji="1" lang="ja-JP" altLang="en-US" sz="11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685800" rtl="0" eaLnBrk="1" latinLnBrk="0" hangingPunct="1"/>
                      <a:r>
                        <a:rPr kumimoji="1" lang="en-US" altLang="ja-JP" sz="1100" b="0" i="0" u="none" strike="noStrike" kern="1200" baseline="0" dirty="0">
                          <a:solidFill>
                            <a:schemeClr val="dk1"/>
                          </a:solidFill>
                          <a:latin typeface="Meiryo UI" panose="020B0604030504040204" pitchFamily="50" charset="-128"/>
                          <a:ea typeface="Meiryo UI" panose="020B0604030504040204" pitchFamily="50" charset="-128"/>
                          <a:cs typeface="+mn-cs"/>
                        </a:rPr>
                        <a:t>E-mail</a:t>
                      </a:r>
                      <a:endParaRPr kumimoji="1" lang="ja-JP" altLang="en-US" sz="11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solidFill>
                  </a:tcPr>
                </a:tc>
                <a:tc>
                  <a:txBody>
                    <a:bodyPr/>
                    <a:lstStyle/>
                    <a:p>
                      <a:pPr marL="0" algn="l" defTabSz="685800" rtl="0" eaLnBrk="1" latinLnBrk="0" hangingPunct="1"/>
                      <a:endParaRPr kumimoji="1" lang="ja-JP" altLang="en-US" sz="1100" b="0" kern="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8455075"/>
                  </a:ext>
                </a:extLst>
              </a:tr>
            </a:tbl>
          </a:graphicData>
        </a:graphic>
      </p:graphicFrame>
      <p:sp>
        <p:nvSpPr>
          <p:cNvPr id="13" name="テキスト ボックス 12">
            <a:extLst>
              <a:ext uri="{FF2B5EF4-FFF2-40B4-BE49-F238E27FC236}">
                <a16:creationId xmlns:a16="http://schemas.microsoft.com/office/drawing/2014/main" id="{EBC28DBD-7D54-460C-BC20-5D289E4F6706}"/>
              </a:ext>
            </a:extLst>
          </p:cNvPr>
          <p:cNvSpPr txBox="1"/>
          <p:nvPr/>
        </p:nvSpPr>
        <p:spPr>
          <a:xfrm>
            <a:off x="451175" y="3546910"/>
            <a:ext cx="612000" cy="61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lt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solidFill>
                  <a:schemeClr val="bg1"/>
                </a:solidFill>
              </a:rPr>
              <a:t>日時</a:t>
            </a:r>
            <a:endParaRPr lang="ja-JP" altLang="ja-JP" sz="1200" dirty="0">
              <a:solidFill>
                <a:schemeClr val="bg1"/>
              </a:solidFill>
            </a:endParaRPr>
          </a:p>
        </p:txBody>
      </p:sp>
      <p:sp>
        <p:nvSpPr>
          <p:cNvPr id="14" name="テキスト ボックス 13">
            <a:extLst>
              <a:ext uri="{FF2B5EF4-FFF2-40B4-BE49-F238E27FC236}">
                <a16:creationId xmlns:a16="http://schemas.microsoft.com/office/drawing/2014/main" id="{D7157849-ACB1-4DCC-BD7E-B9671624C6A6}"/>
              </a:ext>
            </a:extLst>
          </p:cNvPr>
          <p:cNvSpPr txBox="1"/>
          <p:nvPr/>
        </p:nvSpPr>
        <p:spPr>
          <a:xfrm>
            <a:off x="441325" y="3009082"/>
            <a:ext cx="5975350" cy="299295"/>
          </a:xfrm>
          <a:prstGeom prst="rect">
            <a:avLst/>
          </a:prstGeom>
          <a:solidFill>
            <a:schemeClr val="bg1"/>
          </a:solidFill>
          <a:ln w="6350">
            <a:solidFill>
              <a:schemeClr val="dk1"/>
            </a:solidFill>
          </a:ln>
        </p:spPr>
        <p:txBody>
          <a:bodyPr wrap="square" lIns="108000" tIns="72000" rIns="108000" bIns="72000">
            <a:spAutoFit/>
          </a:bodyPr>
          <a:lstStyle/>
          <a:p>
            <a:pPr algn="ctr" defTabSz="685800">
              <a:spcBef>
                <a:spcPts val="300"/>
              </a:spcBef>
            </a:pPr>
            <a:r>
              <a:rPr kumimoji="1" lang="ja-JP" altLang="en-US" sz="1000" kern="100" dirty="0">
                <a:latin typeface="Meiryo UI" panose="020B0604030504040204" pitchFamily="50" charset="-128"/>
                <a:ea typeface="Meiryo UI" panose="020B0604030504040204" pitchFamily="50" charset="-128"/>
              </a:rPr>
              <a:t>主催／</a:t>
            </a:r>
            <a:r>
              <a:rPr kumimoji="1" lang="ja-JP" altLang="en-US" sz="1000" b="0" kern="100" dirty="0">
                <a:solidFill>
                  <a:schemeClr val="tx1"/>
                </a:solidFill>
                <a:effectLst/>
                <a:latin typeface="Meiryo UI" panose="020B0604030504040204" pitchFamily="50" charset="-128"/>
                <a:ea typeface="Meiryo UI" panose="020B0604030504040204" pitchFamily="50" charset="-128"/>
                <a:cs typeface="+mn-cs"/>
              </a:rPr>
              <a:t>静岡県　　</a:t>
            </a:r>
            <a:r>
              <a:rPr kumimoji="1" lang="ja-JP" altLang="en-US" sz="1000" kern="100" dirty="0">
                <a:latin typeface="Meiryo UI" panose="020B0604030504040204" pitchFamily="50" charset="-128"/>
                <a:ea typeface="Meiryo UI" panose="020B0604030504040204" pitchFamily="50" charset="-128"/>
              </a:rPr>
              <a:t>共催／（</a:t>
            </a:r>
            <a:r>
              <a:rPr kumimoji="1" lang="ja-JP" altLang="en-US" sz="1000" b="0" kern="100" dirty="0">
                <a:solidFill>
                  <a:schemeClr val="tx1"/>
                </a:solidFill>
                <a:effectLst/>
                <a:latin typeface="Meiryo UI" panose="020B0604030504040204" pitchFamily="50" charset="-128"/>
                <a:ea typeface="Meiryo UI" panose="020B0604030504040204" pitchFamily="50" charset="-128"/>
                <a:cs typeface="+mn-cs"/>
              </a:rPr>
              <a:t>一社</a:t>
            </a:r>
            <a:r>
              <a:rPr kumimoji="1" lang="ja-JP" altLang="en-US" sz="1000" kern="100" dirty="0">
                <a:latin typeface="Meiryo UI" panose="020B0604030504040204" pitchFamily="50" charset="-128"/>
                <a:ea typeface="Meiryo UI" panose="020B0604030504040204" pitchFamily="50" charset="-128"/>
              </a:rPr>
              <a:t>）</a:t>
            </a:r>
            <a:r>
              <a:rPr kumimoji="1" lang="ja-JP" altLang="en-US" sz="1000" b="0" kern="100" dirty="0">
                <a:solidFill>
                  <a:schemeClr val="tx1"/>
                </a:solidFill>
                <a:effectLst/>
                <a:latin typeface="Meiryo UI" panose="020B0604030504040204" pitchFamily="50" charset="-128"/>
                <a:ea typeface="Meiryo UI" panose="020B0604030504040204" pitchFamily="50" charset="-128"/>
                <a:cs typeface="+mn-cs"/>
              </a:rPr>
              <a:t>静岡県中小企業診断士協会　　協力／</a:t>
            </a:r>
            <a:r>
              <a:rPr kumimoji="1" lang="ja-JP" altLang="en-US" sz="1000" b="0" kern="100" dirty="0">
                <a:effectLst/>
                <a:latin typeface="Meiryo UI" panose="020B0604030504040204" pitchFamily="50" charset="-128"/>
                <a:ea typeface="Meiryo UI" panose="020B0604030504040204" pitchFamily="50" charset="-128"/>
                <a:cs typeface="+mn-cs"/>
              </a:rPr>
              <a:t>富士</a:t>
            </a:r>
            <a:r>
              <a:rPr kumimoji="1" lang="ja-JP" altLang="en-US" sz="1000" kern="100" dirty="0">
                <a:latin typeface="Meiryo UI" panose="020B0604030504040204" pitchFamily="50" charset="-128"/>
                <a:ea typeface="Meiryo UI" panose="020B0604030504040204" pitchFamily="50" charset="-128"/>
              </a:rPr>
              <a:t>商工会議所</a:t>
            </a:r>
            <a:endParaRPr kumimoji="1" lang="zh-CN" altLang="en-US" sz="1000" kern="1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A609D73-0E78-4305-8F91-D2267B2BDA9B}"/>
              </a:ext>
            </a:extLst>
          </p:cNvPr>
          <p:cNvSpPr txBox="1"/>
          <p:nvPr/>
        </p:nvSpPr>
        <p:spPr>
          <a:xfrm>
            <a:off x="439763" y="8929385"/>
            <a:ext cx="1563897" cy="276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bg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100" dirty="0"/>
              <a:t>お問い合わせ</a:t>
            </a:r>
          </a:p>
        </p:txBody>
      </p:sp>
      <p:sp>
        <p:nvSpPr>
          <p:cNvPr id="26" name="テキスト ボックス 25">
            <a:extLst>
              <a:ext uri="{FF2B5EF4-FFF2-40B4-BE49-F238E27FC236}">
                <a16:creationId xmlns:a16="http://schemas.microsoft.com/office/drawing/2014/main" id="{11591FB1-DBE3-4B75-80BE-AC2063955F9F}"/>
              </a:ext>
            </a:extLst>
          </p:cNvPr>
          <p:cNvSpPr txBox="1"/>
          <p:nvPr/>
        </p:nvSpPr>
        <p:spPr>
          <a:xfrm>
            <a:off x="439763" y="9326355"/>
            <a:ext cx="5898515" cy="323165"/>
          </a:xfrm>
          <a:prstGeom prst="rect">
            <a:avLst/>
          </a:prstGeom>
          <a:noFill/>
        </p:spPr>
        <p:txBody>
          <a:bodyPr wrap="square" lIns="0" tIns="0" rIns="0" bIns="0">
            <a:spAutoFit/>
          </a:bodyPr>
          <a:lstStyle>
            <a:defPPr>
              <a:defRPr lang="en-US"/>
            </a:defPPr>
            <a:lvl1pPr algn="just" defTabSz="685800">
              <a:spcBef>
                <a:spcPts val="300"/>
              </a:spcBef>
              <a:defRPr kumimoji="1" sz="1100" kern="100">
                <a:latin typeface="Meiryo UI" panose="020B0604030504040204" pitchFamily="50" charset="-128"/>
                <a:ea typeface="Meiryo UI" panose="020B0604030504040204" pitchFamily="50" charset="-128"/>
              </a:defRPr>
            </a:lvl1pPr>
          </a:lstStyle>
          <a:p>
            <a:pPr algn="l">
              <a:spcBef>
                <a:spcPts val="600"/>
              </a:spcBef>
            </a:pPr>
            <a:r>
              <a:rPr lang="en-US" altLang="ja-JP" sz="1050" dirty="0"/>
              <a:t>TEL</a:t>
            </a:r>
            <a:r>
              <a:rPr lang="ja-JP" altLang="en-US" sz="1050" dirty="0"/>
              <a:t>：</a:t>
            </a:r>
            <a:r>
              <a:rPr lang="en-US" altLang="ja-JP" sz="1050" dirty="0"/>
              <a:t>0545-52-0995</a:t>
            </a:r>
            <a:r>
              <a:rPr lang="ja-JP" altLang="en-US" sz="1050" dirty="0"/>
              <a:t>　　</a:t>
            </a:r>
            <a:r>
              <a:rPr lang="en-US" altLang="ja-JP" sz="1050" dirty="0"/>
              <a:t>FAX</a:t>
            </a:r>
            <a:r>
              <a:rPr lang="ja-JP" altLang="en-US" sz="1050" dirty="0"/>
              <a:t>：</a:t>
            </a:r>
            <a:r>
              <a:rPr lang="en-US" altLang="ja-JP" sz="1050" dirty="0"/>
              <a:t>0545-52-9796</a:t>
            </a:r>
            <a:r>
              <a:rPr lang="ja-JP" altLang="en-US" sz="1050" dirty="0"/>
              <a:t>　（担当：植松・北條）</a:t>
            </a:r>
            <a:br>
              <a:rPr lang="en-US" altLang="ja-JP" sz="1050" dirty="0"/>
            </a:br>
            <a:r>
              <a:rPr kumimoji="1" lang="en-US" altLang="ja-JP" sz="1050" b="0" i="0" u="none" strike="noStrike" kern="1200" baseline="0" dirty="0">
                <a:latin typeface="Meiryo UI" panose="020B0604030504040204" pitchFamily="50" charset="-128"/>
                <a:ea typeface="Meiryo UI" panose="020B0604030504040204" pitchFamily="50" charset="-128"/>
                <a:cs typeface="+mn-cs"/>
              </a:rPr>
              <a:t>E-mail</a:t>
            </a:r>
            <a:r>
              <a:rPr lang="ja-JP" altLang="en-US" sz="1050" dirty="0"/>
              <a:t>：</a:t>
            </a:r>
            <a:r>
              <a:rPr lang="en-US" altLang="ja-JP" sz="1050" dirty="0"/>
              <a:t>key@fuji-cci.or.jp </a:t>
            </a:r>
            <a:r>
              <a:rPr lang="ja-JP" altLang="en-US" sz="1050" dirty="0"/>
              <a:t>　ホームページ：</a:t>
            </a:r>
            <a:r>
              <a:rPr lang="en-US" altLang="ja-JP" sz="1050" dirty="0"/>
              <a:t>https://www.fuji-cci.or.jp/</a:t>
            </a:r>
          </a:p>
        </p:txBody>
      </p:sp>
      <p:sp>
        <p:nvSpPr>
          <p:cNvPr id="27" name="テキスト ボックス 26">
            <a:extLst>
              <a:ext uri="{FF2B5EF4-FFF2-40B4-BE49-F238E27FC236}">
                <a16:creationId xmlns:a16="http://schemas.microsoft.com/office/drawing/2014/main" id="{1AF13EFD-7EC4-AB55-B6C6-92F51840613E}"/>
              </a:ext>
            </a:extLst>
          </p:cNvPr>
          <p:cNvSpPr txBox="1"/>
          <p:nvPr/>
        </p:nvSpPr>
        <p:spPr>
          <a:xfrm>
            <a:off x="456561" y="8203927"/>
            <a:ext cx="5967732" cy="630942"/>
          </a:xfrm>
          <a:prstGeom prst="rect">
            <a:avLst/>
          </a:prstGeom>
          <a:noFill/>
        </p:spPr>
        <p:txBody>
          <a:bodyPr wrap="square" lIns="0" tIns="0" rIns="0" bIns="0">
            <a:spAutoFit/>
          </a:bodyPr>
          <a:lstStyle>
            <a:defPPr>
              <a:defRPr lang="en-US"/>
            </a:defPPr>
            <a:lvl1pPr defTabSz="685800">
              <a:spcBef>
                <a:spcPts val="300"/>
              </a:spcBef>
              <a:defRPr kumimoji="1" sz="1050" kern="100">
                <a:latin typeface="Meiryo UI" panose="020B0604030504040204" pitchFamily="50" charset="-128"/>
                <a:ea typeface="Meiryo UI" panose="020B0604030504040204" pitchFamily="50" charset="-128"/>
              </a:defRPr>
            </a:lvl1pPr>
          </a:lstStyle>
          <a:p>
            <a:pPr marL="171450" indent="-171450">
              <a:buClr>
                <a:schemeClr val="tx1">
                  <a:lumMod val="50000"/>
                  <a:lumOff val="50000"/>
                </a:schemeClr>
              </a:buClr>
              <a:buFont typeface="Wingdings" panose="05000000000000000000" pitchFamily="2" charset="2"/>
              <a:buChar char="l"/>
            </a:pPr>
            <a:r>
              <a:rPr lang="ja-JP" altLang="en-US" sz="900" b="1" dirty="0"/>
              <a:t>本申込書をご提出いただいた後、事前ヒアリングシートを送付しますので、ご記入の上、ご返信下さい。</a:t>
            </a:r>
            <a:endParaRPr lang="en-US" altLang="ja-JP" sz="900" b="1" dirty="0"/>
          </a:p>
          <a:p>
            <a:pPr marL="171450" indent="-171450">
              <a:buClr>
                <a:schemeClr val="tx1">
                  <a:lumMod val="50000"/>
                  <a:lumOff val="50000"/>
                </a:schemeClr>
              </a:buClr>
              <a:buFont typeface="Wingdings" panose="05000000000000000000" pitchFamily="2" charset="2"/>
              <a:buChar char="l"/>
            </a:pPr>
            <a:r>
              <a:rPr lang="ja-JP" altLang="en-US" sz="900" dirty="0"/>
              <a:t>定員枠に余裕ある場合、当日参加も受け付けますが、電話でご確認ください。また、できる限り予約をお願いします。</a:t>
            </a:r>
          </a:p>
          <a:p>
            <a:pPr marL="171450" indent="-171450">
              <a:buClr>
                <a:schemeClr val="tx1">
                  <a:lumMod val="50000"/>
                  <a:lumOff val="50000"/>
                </a:schemeClr>
              </a:buClr>
              <a:buFont typeface="Wingdings" panose="05000000000000000000" pitchFamily="2" charset="2"/>
              <a:buChar char="l"/>
            </a:pPr>
            <a:r>
              <a:rPr lang="ja-JP" altLang="en-US" sz="900" dirty="0"/>
              <a:t>ご記入いただいた内容は、当事業の参加者把握に利用するほか、事務連絡や関連事業の情報提供のために使用することはありますが、第三者に公開するものではありません。</a:t>
            </a:r>
          </a:p>
        </p:txBody>
      </p:sp>
      <p:cxnSp>
        <p:nvCxnSpPr>
          <p:cNvPr id="8" name="直線コネクタ 7">
            <a:extLst>
              <a:ext uri="{FF2B5EF4-FFF2-40B4-BE49-F238E27FC236}">
                <a16:creationId xmlns:a16="http://schemas.microsoft.com/office/drawing/2014/main" id="{D3D5D608-6363-A18F-C051-518C897154A9}"/>
              </a:ext>
            </a:extLst>
          </p:cNvPr>
          <p:cNvCxnSpPr/>
          <p:nvPr/>
        </p:nvCxnSpPr>
        <p:spPr>
          <a:xfrm>
            <a:off x="441325" y="1376396"/>
            <a:ext cx="5975350" cy="0"/>
          </a:xfrm>
          <a:prstGeom prst="line">
            <a:avLst/>
          </a:prstGeom>
          <a:ln w="19050"/>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39F1F51D-BDDD-9CA2-B8B3-FEB7923CDD84}"/>
              </a:ext>
            </a:extLst>
          </p:cNvPr>
          <p:cNvSpPr txBox="1"/>
          <p:nvPr/>
        </p:nvSpPr>
        <p:spPr>
          <a:xfrm>
            <a:off x="1745131" y="3543536"/>
            <a:ext cx="1974900" cy="307777"/>
          </a:xfrm>
          <a:prstGeom prst="rect">
            <a:avLst/>
          </a:prstGeom>
          <a:noFill/>
        </p:spPr>
        <p:txBody>
          <a:bodyPr wrap="none" lIns="0" tIns="0" rIns="0" bIns="0">
            <a:spAutoFit/>
          </a:bodyPr>
          <a:lstStyle/>
          <a:p>
            <a:pPr defTabSz="685800">
              <a:spcBef>
                <a:spcPts val="300"/>
              </a:spcBef>
              <a:tabLst>
                <a:tab pos="269875" algn="l"/>
              </a:tabLst>
            </a:pPr>
            <a:r>
              <a:rPr kumimoji="1" lang="en-US" altLang="ja-JP" sz="2000" b="1" kern="100" dirty="0">
                <a:latin typeface="Meiryo UI" panose="020B0604030504040204" pitchFamily="50" charset="-128"/>
                <a:ea typeface="Meiryo UI" panose="020B0604030504040204" pitchFamily="50" charset="-128"/>
              </a:rPr>
              <a:t>11</a:t>
            </a:r>
            <a:r>
              <a:rPr kumimoji="1" lang="ja-JP" altLang="en-US" sz="2000" b="1" kern="100" dirty="0">
                <a:latin typeface="Meiryo UI" panose="020B0604030504040204" pitchFamily="50" charset="-128"/>
                <a:ea typeface="Meiryo UI" panose="020B0604030504040204" pitchFamily="50" charset="-128"/>
              </a:rPr>
              <a:t>月</a:t>
            </a:r>
            <a:r>
              <a:rPr kumimoji="1" lang="en-US" altLang="ja-JP" sz="2000" b="1" kern="100" dirty="0">
                <a:latin typeface="Meiryo UI" panose="020B0604030504040204" pitchFamily="50" charset="-128"/>
                <a:ea typeface="Meiryo UI" panose="020B0604030504040204" pitchFamily="50" charset="-128"/>
              </a:rPr>
              <a:t>16</a:t>
            </a:r>
            <a:r>
              <a:rPr kumimoji="1" lang="ja-JP" altLang="en-US" sz="2000" b="1" kern="100" dirty="0">
                <a:latin typeface="Meiryo UI" panose="020B0604030504040204" pitchFamily="50" charset="-128"/>
                <a:ea typeface="Meiryo UI" panose="020B0604030504040204" pitchFamily="50" charset="-128"/>
              </a:rPr>
              <a:t>日（水）</a:t>
            </a:r>
          </a:p>
        </p:txBody>
      </p:sp>
      <p:sp>
        <p:nvSpPr>
          <p:cNvPr id="19" name="テキスト ボックス 18">
            <a:extLst>
              <a:ext uri="{FF2B5EF4-FFF2-40B4-BE49-F238E27FC236}">
                <a16:creationId xmlns:a16="http://schemas.microsoft.com/office/drawing/2014/main" id="{AF3EE060-406D-5615-966E-7E865075BDF5}"/>
              </a:ext>
            </a:extLst>
          </p:cNvPr>
          <p:cNvSpPr txBox="1"/>
          <p:nvPr/>
        </p:nvSpPr>
        <p:spPr>
          <a:xfrm>
            <a:off x="1224882" y="3921019"/>
            <a:ext cx="2168863" cy="169277"/>
          </a:xfrm>
          <a:prstGeom prst="rect">
            <a:avLst/>
          </a:prstGeom>
          <a:noFill/>
        </p:spPr>
        <p:txBody>
          <a:bodyPr wrap="none" lIns="0" tIns="0" rIns="0" bIns="0">
            <a:spAutoFit/>
          </a:bodyPr>
          <a:lstStyle/>
          <a:p>
            <a:pPr defTabSz="685800">
              <a:spcBef>
                <a:spcPts val="300"/>
              </a:spcBef>
              <a:tabLst>
                <a:tab pos="269875" algn="l"/>
              </a:tabLst>
            </a:pPr>
            <a:r>
              <a:rPr kumimoji="1" lang="en-US" altLang="ja-JP" sz="1100" kern="100" dirty="0">
                <a:latin typeface="Meiryo UI" panose="020B0604030504040204" pitchFamily="50" charset="-128"/>
                <a:ea typeface="Meiryo UI" panose="020B0604030504040204" pitchFamily="50" charset="-128"/>
              </a:rPr>
              <a:t>10:00</a:t>
            </a:r>
            <a:r>
              <a:rPr kumimoji="1" lang="ja-JP" altLang="en-US" sz="1100" kern="100" dirty="0">
                <a:latin typeface="Meiryo UI" panose="020B0604030504040204" pitchFamily="50" charset="-128"/>
                <a:ea typeface="Meiryo UI" panose="020B0604030504040204" pitchFamily="50" charset="-128"/>
              </a:rPr>
              <a:t>～</a:t>
            </a:r>
            <a:r>
              <a:rPr kumimoji="1" lang="en-US" altLang="ja-JP" sz="1100" kern="100" dirty="0">
                <a:latin typeface="Meiryo UI" panose="020B0604030504040204" pitchFamily="50" charset="-128"/>
                <a:ea typeface="Meiryo UI" panose="020B0604030504040204" pitchFamily="50" charset="-128"/>
              </a:rPr>
              <a:t>16:00</a:t>
            </a:r>
            <a:r>
              <a:rPr kumimoji="1" lang="ja-JP" altLang="en-US" sz="1100" kern="100" dirty="0">
                <a:latin typeface="Meiryo UI" panose="020B0604030504040204" pitchFamily="50" charset="-128"/>
                <a:ea typeface="Meiryo UI" panose="020B0604030504040204" pitchFamily="50" charset="-128"/>
              </a:rPr>
              <a:t>の間で</a:t>
            </a:r>
            <a:r>
              <a:rPr kumimoji="1" lang="en-US" altLang="ja-JP" sz="1100" kern="100" dirty="0">
                <a:latin typeface="Meiryo UI" panose="020B0604030504040204" pitchFamily="50" charset="-128"/>
                <a:ea typeface="Meiryo UI" panose="020B0604030504040204" pitchFamily="50" charset="-128"/>
              </a:rPr>
              <a:t>1</a:t>
            </a:r>
            <a:r>
              <a:rPr kumimoji="1" lang="ja-JP" altLang="en-US" sz="1100" kern="100" dirty="0">
                <a:latin typeface="Meiryo UI" panose="020B0604030504040204" pitchFamily="50" charset="-128"/>
                <a:ea typeface="Meiryo UI" panose="020B0604030504040204" pitchFamily="50" charset="-128"/>
              </a:rPr>
              <a:t>社</a:t>
            </a:r>
            <a:r>
              <a:rPr kumimoji="1" lang="en-US" altLang="ja-JP" sz="1100" kern="100" dirty="0">
                <a:latin typeface="Meiryo UI" panose="020B0604030504040204" pitchFamily="50" charset="-128"/>
                <a:ea typeface="Meiryo UI" panose="020B0604030504040204" pitchFamily="50" charset="-128"/>
              </a:rPr>
              <a:t>50</a:t>
            </a:r>
            <a:r>
              <a:rPr kumimoji="1" lang="ja-JP" altLang="en-US" sz="1100" kern="100" dirty="0">
                <a:latin typeface="Meiryo UI" panose="020B0604030504040204" pitchFamily="50" charset="-128"/>
                <a:ea typeface="Meiryo UI" panose="020B0604030504040204" pitchFamily="50" charset="-128"/>
              </a:rPr>
              <a:t>分程度</a:t>
            </a:r>
            <a:endParaRPr kumimoji="1" lang="ja-JP" altLang="ja-JP" sz="1100" kern="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8D27AFB4-866A-A6B9-2DCC-C5E35DAA35FA}"/>
              </a:ext>
            </a:extLst>
          </p:cNvPr>
          <p:cNvSpPr txBox="1"/>
          <p:nvPr/>
        </p:nvSpPr>
        <p:spPr>
          <a:xfrm>
            <a:off x="3614585" y="3518337"/>
            <a:ext cx="612000" cy="61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lt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solidFill>
                  <a:schemeClr val="bg1"/>
                </a:solidFill>
              </a:rPr>
              <a:t>場所</a:t>
            </a:r>
            <a:endParaRPr lang="ja-JP" altLang="ja-JP" sz="1200" dirty="0">
              <a:solidFill>
                <a:schemeClr val="bg1"/>
              </a:solidFill>
            </a:endParaRPr>
          </a:p>
        </p:txBody>
      </p:sp>
      <p:sp>
        <p:nvSpPr>
          <p:cNvPr id="22" name="テキスト ボックス 21">
            <a:extLst>
              <a:ext uri="{FF2B5EF4-FFF2-40B4-BE49-F238E27FC236}">
                <a16:creationId xmlns:a16="http://schemas.microsoft.com/office/drawing/2014/main" id="{A7610884-0D7A-D980-9685-EB6A930E1146}"/>
              </a:ext>
            </a:extLst>
          </p:cNvPr>
          <p:cNvSpPr txBox="1"/>
          <p:nvPr/>
        </p:nvSpPr>
        <p:spPr>
          <a:xfrm>
            <a:off x="4364133" y="3565210"/>
            <a:ext cx="1490793" cy="530915"/>
          </a:xfrm>
          <a:prstGeom prst="rect">
            <a:avLst/>
          </a:prstGeom>
          <a:noFill/>
        </p:spPr>
        <p:txBody>
          <a:bodyPr wrap="none" lIns="0" tIns="0" rIns="0" bIns="0">
            <a:spAutoFit/>
          </a:bodyPr>
          <a:lstStyle/>
          <a:p>
            <a:pPr defTabSz="685800">
              <a:spcBef>
                <a:spcPts val="300"/>
              </a:spcBef>
              <a:tabLst>
                <a:tab pos="269875" algn="l"/>
              </a:tabLst>
            </a:pPr>
            <a:r>
              <a:rPr kumimoji="1" lang="ja-JP" altLang="en-US" sz="1600" kern="100" dirty="0">
                <a:latin typeface="Meiryo UI" panose="020B0604030504040204" pitchFamily="50" charset="-128"/>
                <a:ea typeface="Meiryo UI" panose="020B0604030504040204" pitchFamily="50" charset="-128"/>
              </a:rPr>
              <a:t>富士</a:t>
            </a:r>
            <a:r>
              <a:rPr kumimoji="1" lang="zh-CN" altLang="en-US" sz="1600" kern="100" dirty="0">
                <a:latin typeface="Meiryo UI" panose="020B0604030504040204" pitchFamily="50" charset="-128"/>
                <a:ea typeface="Meiryo UI" panose="020B0604030504040204" pitchFamily="50" charset="-128"/>
              </a:rPr>
              <a:t>商工会議所</a:t>
            </a:r>
            <a:endParaRPr kumimoji="1" lang="ja-JP" altLang="en-US" sz="1600" kern="100" dirty="0">
              <a:latin typeface="Meiryo UI" panose="020B0604030504040204" pitchFamily="50" charset="-128"/>
              <a:ea typeface="Meiryo UI" panose="020B0604030504040204" pitchFamily="50" charset="-128"/>
            </a:endParaRPr>
          </a:p>
          <a:p>
            <a:pPr defTabSz="685800">
              <a:spcBef>
                <a:spcPts val="300"/>
              </a:spcBef>
              <a:tabLst>
                <a:tab pos="269875" algn="l"/>
              </a:tabLst>
            </a:pPr>
            <a:r>
              <a:rPr kumimoji="1" lang="en-US" altLang="ja-JP" sz="1600" kern="100" dirty="0">
                <a:latin typeface="Meiryo UI" panose="020B0604030504040204" pitchFamily="50" charset="-128"/>
                <a:ea typeface="Meiryo UI" panose="020B0604030504040204" pitchFamily="50" charset="-128"/>
              </a:rPr>
              <a:t>3</a:t>
            </a:r>
            <a:r>
              <a:rPr kumimoji="1" lang="ja-JP" altLang="en-US" sz="1600" kern="100" dirty="0">
                <a:latin typeface="Meiryo UI" panose="020B0604030504040204" pitchFamily="50" charset="-128"/>
                <a:ea typeface="Meiryo UI" panose="020B0604030504040204" pitchFamily="50" charset="-128"/>
              </a:rPr>
              <a:t>階会議室</a:t>
            </a:r>
          </a:p>
        </p:txBody>
      </p:sp>
      <p:sp>
        <p:nvSpPr>
          <p:cNvPr id="36" name="テキスト ボックス 35">
            <a:extLst>
              <a:ext uri="{FF2B5EF4-FFF2-40B4-BE49-F238E27FC236}">
                <a16:creationId xmlns:a16="http://schemas.microsoft.com/office/drawing/2014/main" id="{ADF542D1-C242-CF9E-BFB2-64A57FBD3111}"/>
              </a:ext>
            </a:extLst>
          </p:cNvPr>
          <p:cNvSpPr txBox="1"/>
          <p:nvPr/>
        </p:nvSpPr>
        <p:spPr>
          <a:xfrm>
            <a:off x="4364133" y="4349485"/>
            <a:ext cx="2180084" cy="276999"/>
          </a:xfrm>
          <a:prstGeom prst="rect">
            <a:avLst/>
          </a:prstGeom>
          <a:noFill/>
        </p:spPr>
        <p:txBody>
          <a:bodyPr wrap="none" lIns="0" tIns="0" rIns="0" bIns="0">
            <a:spAutoFit/>
          </a:bodyPr>
          <a:lstStyle>
            <a:defPPr>
              <a:defRPr lang="en-US"/>
            </a:defPPr>
            <a:lvl1pPr defTabSz="685800">
              <a:spcBef>
                <a:spcPts val="300"/>
              </a:spcBef>
              <a:defRPr kumimoji="1" kern="100">
                <a:latin typeface="Meiryo UI" panose="020B0604030504040204" pitchFamily="50" charset="-128"/>
                <a:ea typeface="Meiryo UI" panose="020B0604030504040204" pitchFamily="50" charset="-128"/>
              </a:defRPr>
            </a:lvl1pPr>
          </a:lstStyle>
          <a:p>
            <a:r>
              <a:rPr lang="ja-JP" altLang="en-US" dirty="0"/>
              <a:t>５</a:t>
            </a:r>
            <a:r>
              <a:rPr lang="zh-TW" altLang="en-US" dirty="0"/>
              <a:t>事業者</a:t>
            </a:r>
            <a:r>
              <a:rPr lang="zh-TW" altLang="en-US" sz="1400" dirty="0"/>
              <a:t>（申込先着順）</a:t>
            </a:r>
          </a:p>
        </p:txBody>
      </p:sp>
      <p:sp>
        <p:nvSpPr>
          <p:cNvPr id="38" name="テキスト ボックス 37">
            <a:extLst>
              <a:ext uri="{FF2B5EF4-FFF2-40B4-BE49-F238E27FC236}">
                <a16:creationId xmlns:a16="http://schemas.microsoft.com/office/drawing/2014/main" id="{185F29DB-4391-149E-D823-7CDC9B5876A4}"/>
              </a:ext>
            </a:extLst>
          </p:cNvPr>
          <p:cNvSpPr txBox="1"/>
          <p:nvPr/>
        </p:nvSpPr>
        <p:spPr>
          <a:xfrm>
            <a:off x="1224882" y="4349485"/>
            <a:ext cx="923330" cy="276999"/>
          </a:xfrm>
          <a:prstGeom prst="rect">
            <a:avLst/>
          </a:prstGeom>
          <a:noFill/>
        </p:spPr>
        <p:txBody>
          <a:bodyPr wrap="none" lIns="0" tIns="0" rIns="0" bIns="0">
            <a:spAutoFit/>
          </a:bodyPr>
          <a:lstStyle>
            <a:defPPr>
              <a:defRPr lang="en-US"/>
            </a:defPPr>
            <a:lvl1pPr defTabSz="685800">
              <a:spcBef>
                <a:spcPts val="300"/>
              </a:spcBef>
              <a:defRPr kumimoji="1" sz="1050" kern="100">
                <a:latin typeface="Meiryo UI" panose="020B0604030504040204" pitchFamily="50" charset="-128"/>
                <a:ea typeface="Meiryo UI" panose="020B0604030504040204" pitchFamily="50" charset="-128"/>
              </a:defRPr>
            </a:lvl1pPr>
          </a:lstStyle>
          <a:p>
            <a:r>
              <a:rPr lang="ja-JP" altLang="en-US" sz="1800" dirty="0"/>
              <a:t>対面相談</a:t>
            </a:r>
            <a:endParaRPr lang="ja-JP" altLang="en-US" sz="900" dirty="0"/>
          </a:p>
        </p:txBody>
      </p:sp>
      <p:sp>
        <p:nvSpPr>
          <p:cNvPr id="39" name="テキスト ボックス 38">
            <a:extLst>
              <a:ext uri="{FF2B5EF4-FFF2-40B4-BE49-F238E27FC236}">
                <a16:creationId xmlns:a16="http://schemas.microsoft.com/office/drawing/2014/main" id="{8B8C6D2C-E55E-FCBA-FBA3-99C0AE90BA2C}"/>
              </a:ext>
            </a:extLst>
          </p:cNvPr>
          <p:cNvSpPr txBox="1"/>
          <p:nvPr/>
        </p:nvSpPr>
        <p:spPr>
          <a:xfrm>
            <a:off x="2129766" y="8944773"/>
            <a:ext cx="2598468" cy="246221"/>
          </a:xfrm>
          <a:prstGeom prst="rect">
            <a:avLst/>
          </a:prstGeom>
          <a:noFill/>
        </p:spPr>
        <p:txBody>
          <a:bodyPr wrap="none" lIns="0" tIns="0" rIns="0" bIns="0">
            <a:spAutoFit/>
          </a:bodyPr>
          <a:lstStyle/>
          <a:p>
            <a:pPr defTabSz="685800">
              <a:spcBef>
                <a:spcPts val="300"/>
              </a:spcBef>
              <a:tabLst>
                <a:tab pos="269875" algn="l"/>
              </a:tabLst>
            </a:pPr>
            <a:r>
              <a:rPr kumimoji="1" lang="ja-JP" altLang="en-US" sz="1600" b="1" kern="100" dirty="0">
                <a:latin typeface="Meiryo UI" panose="020B0604030504040204" pitchFamily="50" charset="-128"/>
                <a:ea typeface="Meiryo UI" panose="020B0604030504040204" pitchFamily="50" charset="-128"/>
              </a:rPr>
              <a:t>富士</a:t>
            </a:r>
            <a:r>
              <a:rPr kumimoji="1" lang="zh-CN" altLang="en-US" sz="1600" b="1" kern="100" dirty="0">
                <a:latin typeface="Meiryo UI" panose="020B0604030504040204" pitchFamily="50" charset="-128"/>
                <a:ea typeface="Meiryo UI" panose="020B0604030504040204" pitchFamily="50" charset="-128"/>
              </a:rPr>
              <a:t>商工会議所</a:t>
            </a:r>
            <a:r>
              <a:rPr kumimoji="1" lang="ja-JP" altLang="en-US" sz="1600" b="1" kern="100" dirty="0">
                <a:latin typeface="Meiryo UI" panose="020B0604030504040204" pitchFamily="50" charset="-128"/>
                <a:ea typeface="Meiryo UI" panose="020B0604030504040204" pitchFamily="50" charset="-128"/>
              </a:rPr>
              <a:t>　経営相談課</a:t>
            </a:r>
          </a:p>
        </p:txBody>
      </p:sp>
      <p:sp>
        <p:nvSpPr>
          <p:cNvPr id="42" name="テキスト ボックス 41">
            <a:extLst>
              <a:ext uri="{FF2B5EF4-FFF2-40B4-BE49-F238E27FC236}">
                <a16:creationId xmlns:a16="http://schemas.microsoft.com/office/drawing/2014/main" id="{4CCFA9E5-498B-19FA-790E-00B978C8CBF4}"/>
              </a:ext>
            </a:extLst>
          </p:cNvPr>
          <p:cNvSpPr txBox="1"/>
          <p:nvPr/>
        </p:nvSpPr>
        <p:spPr>
          <a:xfrm>
            <a:off x="1224882" y="3556566"/>
            <a:ext cx="468077" cy="161583"/>
          </a:xfrm>
          <a:prstGeom prst="rect">
            <a:avLst/>
          </a:prstGeom>
          <a:noFill/>
        </p:spPr>
        <p:txBody>
          <a:bodyPr wrap="none" lIns="0" tIns="0" rIns="0" bIns="0">
            <a:spAutoFit/>
          </a:bodyPr>
          <a:lstStyle/>
          <a:p>
            <a:pPr defTabSz="685800">
              <a:spcBef>
                <a:spcPts val="300"/>
              </a:spcBef>
              <a:tabLst>
                <a:tab pos="269875" algn="l"/>
              </a:tabLst>
            </a:pPr>
            <a:r>
              <a:rPr kumimoji="1" lang="en-US" altLang="ja-JP" sz="1050" kern="100" dirty="0">
                <a:latin typeface="Meiryo UI" panose="020B0604030504040204" pitchFamily="50" charset="-128"/>
                <a:ea typeface="Meiryo UI" panose="020B0604030504040204" pitchFamily="50" charset="-128"/>
              </a:rPr>
              <a:t>2022</a:t>
            </a:r>
            <a:r>
              <a:rPr kumimoji="1" lang="ja-JP" altLang="en-US" sz="1050" kern="100" dirty="0">
                <a:latin typeface="Meiryo UI" panose="020B0604030504040204" pitchFamily="50" charset="-128"/>
                <a:ea typeface="Meiryo UI" panose="020B0604030504040204" pitchFamily="50" charset="-128"/>
              </a:rPr>
              <a:t>年</a:t>
            </a:r>
          </a:p>
        </p:txBody>
      </p:sp>
      <p:sp>
        <p:nvSpPr>
          <p:cNvPr id="43" name="テキスト ボックス 42">
            <a:extLst>
              <a:ext uri="{FF2B5EF4-FFF2-40B4-BE49-F238E27FC236}">
                <a16:creationId xmlns:a16="http://schemas.microsoft.com/office/drawing/2014/main" id="{ED55CBF8-2010-1636-314D-1C8EA1C6B547}"/>
              </a:ext>
            </a:extLst>
          </p:cNvPr>
          <p:cNvSpPr txBox="1"/>
          <p:nvPr/>
        </p:nvSpPr>
        <p:spPr>
          <a:xfrm>
            <a:off x="451175" y="4335766"/>
            <a:ext cx="612000" cy="61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lt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solidFill>
                  <a:schemeClr val="bg1"/>
                </a:solidFill>
              </a:rPr>
              <a:t>開催</a:t>
            </a:r>
          </a:p>
          <a:p>
            <a:r>
              <a:rPr lang="ja-JP" altLang="en-US" sz="1200" dirty="0">
                <a:solidFill>
                  <a:schemeClr val="bg1"/>
                </a:solidFill>
              </a:rPr>
              <a:t>方法</a:t>
            </a:r>
          </a:p>
        </p:txBody>
      </p:sp>
      <p:sp>
        <p:nvSpPr>
          <p:cNvPr id="44" name="テキスト ボックス 43">
            <a:extLst>
              <a:ext uri="{FF2B5EF4-FFF2-40B4-BE49-F238E27FC236}">
                <a16:creationId xmlns:a16="http://schemas.microsoft.com/office/drawing/2014/main" id="{F6F37FF3-6F25-4DE8-C8AA-CE46BE9D7C97}"/>
              </a:ext>
            </a:extLst>
          </p:cNvPr>
          <p:cNvSpPr txBox="1"/>
          <p:nvPr/>
        </p:nvSpPr>
        <p:spPr>
          <a:xfrm>
            <a:off x="3614585" y="4302601"/>
            <a:ext cx="612000" cy="61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lt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solidFill>
                  <a:schemeClr val="bg1"/>
                </a:solidFill>
              </a:rPr>
              <a:t>定員</a:t>
            </a:r>
          </a:p>
        </p:txBody>
      </p:sp>
      <p:sp>
        <p:nvSpPr>
          <p:cNvPr id="47" name="テキスト ボックス 46">
            <a:extLst>
              <a:ext uri="{FF2B5EF4-FFF2-40B4-BE49-F238E27FC236}">
                <a16:creationId xmlns:a16="http://schemas.microsoft.com/office/drawing/2014/main" id="{3FF05606-25F6-32E4-7F1F-8AEB510B733C}"/>
              </a:ext>
            </a:extLst>
          </p:cNvPr>
          <p:cNvSpPr txBox="1"/>
          <p:nvPr/>
        </p:nvSpPr>
        <p:spPr>
          <a:xfrm>
            <a:off x="451175" y="5124622"/>
            <a:ext cx="612000" cy="612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algn="ctr">
              <a:defRPr kumimoji="1" b="1">
                <a:solidFill>
                  <a:schemeClr val="lt1"/>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solidFill>
                  <a:schemeClr val="bg1"/>
                </a:solidFill>
              </a:rPr>
              <a:t>申込</a:t>
            </a:r>
            <a:br>
              <a:rPr lang="ja-JP" altLang="en-US" sz="1200" dirty="0">
                <a:solidFill>
                  <a:schemeClr val="bg1"/>
                </a:solidFill>
              </a:rPr>
            </a:br>
            <a:r>
              <a:rPr lang="ja-JP" altLang="en-US" sz="1200" dirty="0">
                <a:solidFill>
                  <a:schemeClr val="bg1"/>
                </a:solidFill>
              </a:rPr>
              <a:t>方法</a:t>
            </a:r>
          </a:p>
        </p:txBody>
      </p:sp>
      <p:pic>
        <p:nvPicPr>
          <p:cNvPr id="51" name="図 50" descr="テーブル が含まれている画像&#10;&#10;自動的に生成された説明">
            <a:extLst>
              <a:ext uri="{FF2B5EF4-FFF2-40B4-BE49-F238E27FC236}">
                <a16:creationId xmlns:a16="http://schemas.microsoft.com/office/drawing/2014/main" id="{823E9FF4-CB8C-24BB-6DF0-FD72023B3B76}"/>
              </a:ext>
            </a:extLst>
          </p:cNvPr>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5214275" y="1347636"/>
            <a:ext cx="1423062" cy="1747158"/>
          </a:xfrm>
          <a:prstGeom prst="rect">
            <a:avLst/>
          </a:prstGeom>
        </p:spPr>
      </p:pic>
      <p:sp>
        <p:nvSpPr>
          <p:cNvPr id="55" name="テキスト ボックス 54">
            <a:extLst>
              <a:ext uri="{FF2B5EF4-FFF2-40B4-BE49-F238E27FC236}">
                <a16:creationId xmlns:a16="http://schemas.microsoft.com/office/drawing/2014/main" id="{3D995FE7-7EFA-2541-61C3-4AF1EACB7BBE}"/>
              </a:ext>
            </a:extLst>
          </p:cNvPr>
          <p:cNvSpPr txBox="1"/>
          <p:nvPr/>
        </p:nvSpPr>
        <p:spPr>
          <a:xfrm>
            <a:off x="4391210" y="4641118"/>
            <a:ext cx="2205732" cy="276999"/>
          </a:xfrm>
          <a:prstGeom prst="rect">
            <a:avLst/>
          </a:prstGeom>
          <a:noFill/>
        </p:spPr>
        <p:txBody>
          <a:bodyPr wrap="none" lIns="0" tIns="0" rIns="0" bIns="0">
            <a:spAutoFit/>
          </a:bodyPr>
          <a:lstStyle>
            <a:defPPr>
              <a:defRPr lang="en-US"/>
            </a:defPPr>
            <a:lvl1pPr marR="0" lvl="0" fontAlgn="auto">
              <a:lnSpc>
                <a:spcPct val="100000"/>
              </a:lnSpc>
              <a:spcBef>
                <a:spcPts val="0"/>
              </a:spcBef>
              <a:spcAft>
                <a:spcPts val="0"/>
              </a:spcAft>
              <a:buClrTx/>
              <a:buSzTx/>
              <a:tabLst/>
              <a:defRPr kumimoji="0" sz="900" b="0" i="0" u="none" strike="noStrike" cap="none" spc="0" normalizeH="0" baseline="0">
                <a:ln>
                  <a:noFill/>
                </a:ln>
                <a:solidFill>
                  <a:prstClr val="black"/>
                </a:solidFill>
                <a:effectLst/>
                <a:uLnTx/>
                <a:uFillTx/>
                <a:latin typeface="Meiryo UI" panose="020B0604030504040204" pitchFamily="50" charset="-128"/>
                <a:ea typeface="Meiryo UI" panose="020B0604030504040204" pitchFamily="50" charset="-128"/>
              </a:defRPr>
            </a:lvl1pPr>
          </a:lstStyle>
          <a:p>
            <a:r>
              <a:rPr lang="ja-JP" altLang="en-US" dirty="0"/>
              <a:t>対応可能業種：サービス業、小売業、飲食業、</a:t>
            </a:r>
            <a:br>
              <a:rPr lang="en-US" altLang="ja-JP" dirty="0"/>
            </a:br>
            <a:r>
              <a:rPr lang="ja-JP" altLang="en-US" dirty="0"/>
              <a:t>観光業、</a:t>
            </a:r>
            <a:r>
              <a:rPr lang="zh-TW" altLang="en-US" dirty="0"/>
              <a:t>製造業、介護事業</a:t>
            </a:r>
            <a:r>
              <a:rPr lang="ja-JP" altLang="en-US" dirty="0"/>
              <a:t>等</a:t>
            </a:r>
          </a:p>
        </p:txBody>
      </p:sp>
      <p:sp>
        <p:nvSpPr>
          <p:cNvPr id="59" name="テキスト ボックス 58">
            <a:extLst>
              <a:ext uri="{FF2B5EF4-FFF2-40B4-BE49-F238E27FC236}">
                <a16:creationId xmlns:a16="http://schemas.microsoft.com/office/drawing/2014/main" id="{00A9C6F4-4C58-A493-E598-4A4F1A9BAB9C}"/>
              </a:ext>
            </a:extLst>
          </p:cNvPr>
          <p:cNvSpPr txBox="1"/>
          <p:nvPr/>
        </p:nvSpPr>
        <p:spPr>
          <a:xfrm>
            <a:off x="1224882" y="4641118"/>
            <a:ext cx="1784143" cy="276999"/>
          </a:xfrm>
          <a:prstGeom prst="rect">
            <a:avLst/>
          </a:prstGeom>
          <a:noFill/>
        </p:spPr>
        <p:txBody>
          <a:bodyPr wrap="none" lIns="0" tIns="0" rIns="0" bIns="0">
            <a:spAutoFit/>
          </a:bodyPr>
          <a:lstStyle/>
          <a:p>
            <a:pPr marR="0" lvl="0" algn="l" defTabSz="457200" rtl="0" eaLnBrk="1" fontAlgn="auto" latinLnBrk="0" hangingPunct="1">
              <a:lnSpc>
                <a:spcPct val="100000"/>
              </a:lnSpc>
              <a:spcBef>
                <a:spcPts val="0"/>
              </a:spcBef>
              <a:spcAft>
                <a:spcPts val="0"/>
              </a:spcAft>
              <a:buClrTx/>
              <a:buSzTx/>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新型コロナウイルス感染症の影響により</a:t>
            </a:r>
            <a:b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オンライン相談となる可能性があります。</a:t>
            </a:r>
          </a:p>
        </p:txBody>
      </p:sp>
    </p:spTree>
    <p:extLst>
      <p:ext uri="{BB962C8B-B14F-4D97-AF65-F5344CB8AC3E}">
        <p14:creationId xmlns:p14="http://schemas.microsoft.com/office/powerpoint/2010/main" val="4501865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4302</TotalTime>
  <Words>391</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下田 悟</dc:creator>
  <cp:lastModifiedBy>uemasa</cp:lastModifiedBy>
  <cp:revision>128</cp:revision>
  <cp:lastPrinted>2022-10-06T00:54:42Z</cp:lastPrinted>
  <dcterms:created xsi:type="dcterms:W3CDTF">2020-09-09T09:12:41Z</dcterms:created>
  <dcterms:modified xsi:type="dcterms:W3CDTF">2022-10-06T00:54:44Z</dcterms:modified>
</cp:coreProperties>
</file>