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60"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1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305896F-8736-4B16-A4C6-C0027C3C32C9}" type="datetimeFigureOut">
              <a:rPr kumimoji="1" lang="ja-JP" altLang="en-US" smtClean="0"/>
              <a:t>2020/10/21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BB74F4F-6DF8-44BD-A05B-53564E0D3ACC}" type="slidenum">
              <a:rPr kumimoji="1" lang="ja-JP" altLang="en-US" smtClean="0"/>
              <a:t>‹#›</a:t>
            </a:fld>
            <a:endParaRPr kumimoji="1" lang="ja-JP" altLang="en-US"/>
          </a:p>
        </p:txBody>
      </p:sp>
    </p:spTree>
    <p:extLst>
      <p:ext uri="{BB962C8B-B14F-4D97-AF65-F5344CB8AC3E}">
        <p14:creationId xmlns:p14="http://schemas.microsoft.com/office/powerpoint/2010/main" val="2502239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 イメージ プレースホルダ 1"/>
          <p:cNvSpPr>
            <a:spLocks noGrp="1" noRot="1" noChangeAspect="1" noTextEdit="1"/>
          </p:cNvSpPr>
          <p:nvPr>
            <p:ph type="sldImg"/>
          </p:nvPr>
        </p:nvSpPr>
        <p:spPr>
          <a:xfrm>
            <a:off x="981075" y="1243013"/>
            <a:ext cx="4845050" cy="3354387"/>
          </a:xfrm>
          <a:ln/>
        </p:spPr>
      </p:sp>
      <p:sp>
        <p:nvSpPr>
          <p:cNvPr id="79875" name="ノート プレースホルダ 2"/>
          <p:cNvSpPr>
            <a:spLocks noGrp="1"/>
          </p:cNvSpPr>
          <p:nvPr>
            <p:ph type="body" idx="1"/>
          </p:nvPr>
        </p:nvSpPr>
        <p:spPr>
          <a:noFill/>
          <a:ln/>
        </p:spPr>
        <p:txBody>
          <a:bodyPr/>
          <a:lstStyle/>
          <a:p>
            <a:endParaRPr lang="ja-JP" altLang="en-US" sz="1800" dirty="0">
              <a:ea typeface="ＭＳ Ｐ明朝" charset="-128"/>
            </a:endParaRPr>
          </a:p>
        </p:txBody>
      </p:sp>
      <p:sp>
        <p:nvSpPr>
          <p:cNvPr id="79876" name="スライド番号プレースホルダ 3"/>
          <p:cNvSpPr>
            <a:spLocks noGrp="1"/>
          </p:cNvSpPr>
          <p:nvPr>
            <p:ph type="sldNum" sz="quarter" idx="5"/>
          </p:nvPr>
        </p:nvSpPr>
        <p:spPr>
          <a:noFill/>
        </p:spPr>
        <p:txBody>
          <a:bodyPr/>
          <a:lstStyle/>
          <a:p>
            <a:pPr defTabSz="912480"/>
            <a:fld id="{3BE915F0-CA6C-42E0-8643-98675D922C18}" type="slidenum">
              <a:rPr lang="en-US" altLang="ja-JP" smtClean="0">
                <a:ea typeface="ＭＳ Ｐゴシック" charset="-128"/>
              </a:rPr>
              <a:pPr defTabSz="912480"/>
              <a:t>1</a:t>
            </a:fld>
            <a:endParaRPr lang="en-US" altLang="ja-JP" dirty="0">
              <a:ea typeface="ＭＳ Ｐゴシック" charset="-128"/>
            </a:endParaRPr>
          </a:p>
        </p:txBody>
      </p:sp>
    </p:spTree>
    <p:extLst>
      <p:ext uri="{BB962C8B-B14F-4D97-AF65-F5344CB8AC3E}">
        <p14:creationId xmlns:p14="http://schemas.microsoft.com/office/powerpoint/2010/main" val="2019986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 イメージ プレースホルダ 1"/>
          <p:cNvSpPr>
            <a:spLocks noGrp="1" noRot="1" noChangeAspect="1" noTextEdit="1"/>
          </p:cNvSpPr>
          <p:nvPr>
            <p:ph type="sldImg"/>
          </p:nvPr>
        </p:nvSpPr>
        <p:spPr>
          <a:xfrm>
            <a:off x="981075" y="1243013"/>
            <a:ext cx="4845050" cy="3354387"/>
          </a:xfrm>
          <a:ln/>
        </p:spPr>
      </p:sp>
      <p:sp>
        <p:nvSpPr>
          <p:cNvPr id="79875" name="ノート プレースホルダ 2"/>
          <p:cNvSpPr>
            <a:spLocks noGrp="1"/>
          </p:cNvSpPr>
          <p:nvPr>
            <p:ph type="body" idx="1"/>
          </p:nvPr>
        </p:nvSpPr>
        <p:spPr>
          <a:noFill/>
          <a:ln/>
        </p:spPr>
        <p:txBody>
          <a:bodyPr/>
          <a:lstStyle/>
          <a:p>
            <a:endParaRPr lang="ja-JP" altLang="en-US" sz="1800" dirty="0">
              <a:ea typeface="ＭＳ Ｐ明朝" charset="-128"/>
            </a:endParaRPr>
          </a:p>
        </p:txBody>
      </p:sp>
      <p:sp>
        <p:nvSpPr>
          <p:cNvPr id="79876" name="スライド番号プレースホルダ 3"/>
          <p:cNvSpPr>
            <a:spLocks noGrp="1"/>
          </p:cNvSpPr>
          <p:nvPr>
            <p:ph type="sldNum" sz="quarter" idx="5"/>
          </p:nvPr>
        </p:nvSpPr>
        <p:spPr>
          <a:noFill/>
        </p:spPr>
        <p:txBody>
          <a:bodyPr/>
          <a:lstStyle/>
          <a:p>
            <a:pPr defTabSz="912480"/>
            <a:fld id="{3BE915F0-CA6C-42E0-8643-98675D922C18}" type="slidenum">
              <a:rPr lang="en-US" altLang="ja-JP" smtClean="0">
                <a:ea typeface="ＭＳ Ｐゴシック" charset="-128"/>
              </a:rPr>
              <a:pPr defTabSz="912480"/>
              <a:t>2</a:t>
            </a:fld>
            <a:endParaRPr lang="en-US" altLang="ja-JP" dirty="0">
              <a:ea typeface="ＭＳ Ｐゴシック" charset="-128"/>
            </a:endParaRPr>
          </a:p>
        </p:txBody>
      </p:sp>
    </p:spTree>
    <p:extLst>
      <p:ext uri="{BB962C8B-B14F-4D97-AF65-F5344CB8AC3E}">
        <p14:creationId xmlns:p14="http://schemas.microsoft.com/office/powerpoint/2010/main" val="248346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976798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93095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132395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685838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2306155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147945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1263208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302608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4275851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4234415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445444-188E-430C-9450-7A87FD385C33}" type="datetimeFigureOut">
              <a:rPr kumimoji="1" lang="ja-JP" altLang="en-US" smtClean="0"/>
              <a:t>2020/10/21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3211345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445444-188E-430C-9450-7A87FD385C33}" type="datetimeFigureOut">
              <a:rPr kumimoji="1" lang="ja-JP" altLang="en-US" smtClean="0"/>
              <a:t>2020/10/21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6D50E-00BB-4B99-96A2-F109D7AF5917}" type="slidenum">
              <a:rPr kumimoji="1" lang="ja-JP" altLang="en-US" smtClean="0"/>
              <a:t>‹#›</a:t>
            </a:fld>
            <a:endParaRPr kumimoji="1" lang="ja-JP" altLang="en-US"/>
          </a:p>
        </p:txBody>
      </p:sp>
    </p:spTree>
    <p:extLst>
      <p:ext uri="{BB962C8B-B14F-4D97-AF65-F5344CB8AC3E}">
        <p14:creationId xmlns:p14="http://schemas.microsoft.com/office/powerpoint/2010/main" val="31818997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正方形/長方形 15"/>
          <p:cNvSpPr/>
          <p:nvPr/>
        </p:nvSpPr>
        <p:spPr>
          <a:xfrm>
            <a:off x="52251" y="3118356"/>
            <a:ext cx="9810206" cy="1726372"/>
          </a:xfrm>
          <a:prstGeom prst="rect">
            <a:avLst/>
          </a:prstGeom>
          <a:solidFill>
            <a:srgbClr val="FFFF99"/>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5343" y="2241009"/>
            <a:ext cx="652140" cy="880197"/>
          </a:xfrm>
          <a:prstGeom prst="rect">
            <a:avLst/>
          </a:prstGeom>
        </p:spPr>
      </p:pic>
      <p:pic>
        <p:nvPicPr>
          <p:cNvPr id="10" name="図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12731" y="2231606"/>
            <a:ext cx="656108" cy="891337"/>
          </a:xfrm>
          <a:prstGeom prst="rect">
            <a:avLst/>
          </a:prstGeom>
        </p:spPr>
      </p:pic>
      <p:sp>
        <p:nvSpPr>
          <p:cNvPr id="3" name="雲形吹き出し 2"/>
          <p:cNvSpPr/>
          <p:nvPr/>
        </p:nvSpPr>
        <p:spPr>
          <a:xfrm>
            <a:off x="104814" y="562604"/>
            <a:ext cx="2119598" cy="1512972"/>
          </a:xfrm>
          <a:prstGeom prst="cloudCallout">
            <a:avLst>
              <a:gd name="adj1" fmla="val -1803"/>
              <a:gd name="adj2" fmla="val 54063"/>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dirty="0">
              <a:solidFill>
                <a:schemeClr val="tx1"/>
              </a:solidFill>
            </a:endParaRPr>
          </a:p>
        </p:txBody>
      </p:sp>
      <p:sp>
        <p:nvSpPr>
          <p:cNvPr id="13" name="雲形吹き出し 12"/>
          <p:cNvSpPr/>
          <p:nvPr/>
        </p:nvSpPr>
        <p:spPr>
          <a:xfrm>
            <a:off x="2311031" y="562604"/>
            <a:ext cx="2654484" cy="1512972"/>
          </a:xfrm>
          <a:prstGeom prst="cloudCallout">
            <a:avLst>
              <a:gd name="adj1" fmla="val -4403"/>
              <a:gd name="adj2" fmla="val 58140"/>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dirty="0">
              <a:solidFill>
                <a:schemeClr val="tx1"/>
              </a:solidFill>
            </a:endParaRPr>
          </a:p>
        </p:txBody>
      </p:sp>
      <p:sp>
        <p:nvSpPr>
          <p:cNvPr id="14" name="雲形吹き出し 13"/>
          <p:cNvSpPr/>
          <p:nvPr/>
        </p:nvSpPr>
        <p:spPr>
          <a:xfrm>
            <a:off x="5081451" y="562603"/>
            <a:ext cx="2338252" cy="1497825"/>
          </a:xfrm>
          <a:prstGeom prst="cloudCallout">
            <a:avLst>
              <a:gd name="adj1" fmla="val -3837"/>
              <a:gd name="adj2" fmla="val 55232"/>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dirty="0">
              <a:solidFill>
                <a:schemeClr val="tx1"/>
              </a:solidFill>
            </a:endParaRPr>
          </a:p>
        </p:txBody>
      </p:sp>
      <p:sp>
        <p:nvSpPr>
          <p:cNvPr id="15" name="雲形吹き出し 14"/>
          <p:cNvSpPr/>
          <p:nvPr/>
        </p:nvSpPr>
        <p:spPr>
          <a:xfrm>
            <a:off x="7546356" y="562603"/>
            <a:ext cx="2063933" cy="1497825"/>
          </a:xfrm>
          <a:prstGeom prst="cloudCallout">
            <a:avLst>
              <a:gd name="adj1" fmla="val -4157"/>
              <a:gd name="adj2" fmla="val 54216"/>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b="1" dirty="0">
              <a:solidFill>
                <a:schemeClr val="tx1"/>
              </a:solidFill>
            </a:endParaRPr>
          </a:p>
        </p:txBody>
      </p:sp>
      <p:sp>
        <p:nvSpPr>
          <p:cNvPr id="5" name="テキスト ボックス 4"/>
          <p:cNvSpPr txBox="1"/>
          <p:nvPr/>
        </p:nvSpPr>
        <p:spPr>
          <a:xfrm>
            <a:off x="167030" y="817050"/>
            <a:ext cx="2063931" cy="954107"/>
          </a:xfrm>
          <a:prstGeom prst="rect">
            <a:avLst/>
          </a:prstGeom>
          <a:noFill/>
        </p:spPr>
        <p:txBody>
          <a:bodyPr wrap="square" rtlCol="0">
            <a:spAutoFit/>
          </a:bodyPr>
          <a:lstStyle/>
          <a:p>
            <a:pPr algn="ctr"/>
            <a:r>
              <a:rPr kumimoji="1" lang="ja-JP" altLang="en-US" sz="1400" b="1" dirty="0"/>
              <a:t>独占禁止法が</a:t>
            </a:r>
            <a:endParaRPr kumimoji="1" lang="en-US" altLang="ja-JP" sz="1400" b="1" dirty="0"/>
          </a:p>
          <a:p>
            <a:pPr algn="ctr"/>
            <a:r>
              <a:rPr kumimoji="1" lang="ja-JP" altLang="en-US" sz="1400" b="1" dirty="0"/>
              <a:t>改正されるって</a:t>
            </a:r>
            <a:endParaRPr kumimoji="1" lang="en-US" altLang="ja-JP" sz="1400" b="1" dirty="0"/>
          </a:p>
          <a:p>
            <a:pPr algn="ctr"/>
            <a:r>
              <a:rPr kumimoji="1" lang="ja-JP" altLang="en-US" sz="1400" b="1" dirty="0"/>
              <a:t>聞いたけど、</a:t>
            </a:r>
            <a:endParaRPr kumimoji="1" lang="en-US" altLang="ja-JP" sz="1400" b="1" dirty="0"/>
          </a:p>
          <a:p>
            <a:pPr algn="ctr"/>
            <a:r>
              <a:rPr kumimoji="1" lang="ja-JP" altLang="en-US" sz="1400" b="1" dirty="0"/>
              <a:t>何が変わるの？</a:t>
            </a:r>
          </a:p>
        </p:txBody>
      </p:sp>
      <p:sp>
        <p:nvSpPr>
          <p:cNvPr id="18" name="テキスト ボックス 17"/>
          <p:cNvSpPr txBox="1"/>
          <p:nvPr/>
        </p:nvSpPr>
        <p:spPr>
          <a:xfrm>
            <a:off x="2598321" y="781767"/>
            <a:ext cx="2190861" cy="1169551"/>
          </a:xfrm>
          <a:prstGeom prst="rect">
            <a:avLst/>
          </a:prstGeom>
          <a:noFill/>
        </p:spPr>
        <p:txBody>
          <a:bodyPr wrap="square" rtlCol="0">
            <a:spAutoFit/>
          </a:bodyPr>
          <a:lstStyle/>
          <a:p>
            <a:pPr algn="ctr"/>
            <a:r>
              <a:rPr kumimoji="1" lang="ja-JP" altLang="en-US" sz="1400" b="1" dirty="0"/>
              <a:t>公取委の</a:t>
            </a:r>
            <a:endParaRPr kumimoji="1" lang="en-US" altLang="ja-JP" sz="1400" b="1" dirty="0"/>
          </a:p>
          <a:p>
            <a:pPr algn="ctr"/>
            <a:r>
              <a:rPr kumimoji="1" lang="ja-JP" altLang="en-US" sz="1400" b="1" dirty="0"/>
              <a:t>事件調査に協力したら、</a:t>
            </a:r>
            <a:endParaRPr kumimoji="1" lang="en-US" altLang="ja-JP" sz="1400" b="1" dirty="0"/>
          </a:p>
          <a:p>
            <a:pPr algn="ctr"/>
            <a:r>
              <a:rPr kumimoji="1" lang="ja-JP" altLang="en-US" sz="1400" b="1" dirty="0"/>
              <a:t>国に支払う課徴金の</a:t>
            </a:r>
            <a:endParaRPr kumimoji="1" lang="en-US" altLang="ja-JP" sz="1400" b="1" dirty="0"/>
          </a:p>
          <a:p>
            <a:pPr algn="ctr"/>
            <a:r>
              <a:rPr kumimoji="1" lang="ja-JP" altLang="en-US" sz="1400" b="1" dirty="0"/>
              <a:t>額が変わるって</a:t>
            </a:r>
            <a:endParaRPr kumimoji="1" lang="en-US" altLang="ja-JP" sz="1400" b="1" dirty="0"/>
          </a:p>
          <a:p>
            <a:pPr algn="ctr"/>
            <a:r>
              <a:rPr kumimoji="1" lang="ja-JP" altLang="en-US" sz="1400" b="1" dirty="0"/>
              <a:t>本当？</a:t>
            </a:r>
          </a:p>
        </p:txBody>
      </p:sp>
      <p:sp>
        <p:nvSpPr>
          <p:cNvPr id="19" name="テキスト ボックス 18"/>
          <p:cNvSpPr txBox="1"/>
          <p:nvPr/>
        </p:nvSpPr>
        <p:spPr>
          <a:xfrm>
            <a:off x="5233881" y="847424"/>
            <a:ext cx="2063931" cy="954107"/>
          </a:xfrm>
          <a:prstGeom prst="rect">
            <a:avLst/>
          </a:prstGeom>
          <a:noFill/>
        </p:spPr>
        <p:txBody>
          <a:bodyPr wrap="square" rtlCol="0">
            <a:spAutoFit/>
          </a:bodyPr>
          <a:lstStyle/>
          <a:p>
            <a:pPr algn="ctr"/>
            <a:r>
              <a:rPr kumimoji="1" lang="ja-JP" altLang="en-US" sz="1400" b="1" dirty="0"/>
              <a:t>事業者と</a:t>
            </a:r>
            <a:endParaRPr kumimoji="1" lang="en-US" altLang="ja-JP" sz="1400" b="1" dirty="0"/>
          </a:p>
          <a:p>
            <a:pPr algn="ctr"/>
            <a:r>
              <a:rPr kumimoji="1" lang="ja-JP" altLang="en-US" sz="1400" b="1" dirty="0"/>
              <a:t>弁護士との通信は、</a:t>
            </a:r>
            <a:endParaRPr kumimoji="1" lang="en-US" altLang="ja-JP" sz="1400" b="1" dirty="0"/>
          </a:p>
          <a:p>
            <a:pPr algn="ctr"/>
            <a:r>
              <a:rPr kumimoji="1" lang="ja-JP" altLang="en-US" sz="1400" b="1" dirty="0"/>
              <a:t>証拠にはしないって</a:t>
            </a:r>
            <a:endParaRPr kumimoji="1" lang="en-US" altLang="ja-JP" sz="1400" b="1" dirty="0"/>
          </a:p>
          <a:p>
            <a:pPr algn="ctr"/>
            <a:r>
              <a:rPr kumimoji="1" lang="ja-JP" altLang="en-US" sz="1400" b="1" dirty="0"/>
              <a:t>本当？</a:t>
            </a:r>
          </a:p>
        </p:txBody>
      </p:sp>
      <p:sp>
        <p:nvSpPr>
          <p:cNvPr id="20" name="テキスト ボックス 19"/>
          <p:cNvSpPr txBox="1"/>
          <p:nvPr/>
        </p:nvSpPr>
        <p:spPr>
          <a:xfrm>
            <a:off x="7546358" y="847424"/>
            <a:ext cx="2063931" cy="954107"/>
          </a:xfrm>
          <a:prstGeom prst="rect">
            <a:avLst/>
          </a:prstGeom>
          <a:noFill/>
        </p:spPr>
        <p:txBody>
          <a:bodyPr wrap="square" rtlCol="0">
            <a:spAutoFit/>
          </a:bodyPr>
          <a:lstStyle/>
          <a:p>
            <a:pPr algn="ctr"/>
            <a:r>
              <a:rPr kumimoji="1" lang="ja-JP" altLang="en-US" sz="1400" b="1" dirty="0"/>
              <a:t>改正法の施行</a:t>
            </a:r>
            <a:endParaRPr kumimoji="1" lang="en-US" altLang="ja-JP" sz="1400" b="1" dirty="0"/>
          </a:p>
          <a:p>
            <a:pPr algn="ctr"/>
            <a:r>
              <a:rPr kumimoji="1" lang="ja-JP" altLang="en-US" sz="1400" b="1" dirty="0"/>
              <a:t>までに、何か</a:t>
            </a:r>
            <a:endParaRPr kumimoji="1" lang="en-US" altLang="ja-JP" sz="1400" b="1" dirty="0"/>
          </a:p>
          <a:p>
            <a:pPr algn="ctr"/>
            <a:r>
              <a:rPr kumimoji="1" lang="ja-JP" altLang="en-US" sz="1400" b="1" dirty="0"/>
              <a:t>準備しなきゃ</a:t>
            </a:r>
            <a:endParaRPr kumimoji="1" lang="en-US" altLang="ja-JP" sz="1400" b="1" dirty="0"/>
          </a:p>
          <a:p>
            <a:pPr algn="ctr"/>
            <a:r>
              <a:rPr kumimoji="1" lang="ja-JP" altLang="en-US" sz="1400" b="1" dirty="0"/>
              <a:t>いけないの？</a:t>
            </a:r>
          </a:p>
        </p:txBody>
      </p:sp>
      <p:pic>
        <p:nvPicPr>
          <p:cNvPr id="24" name="図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40717" y="2258250"/>
            <a:ext cx="782927" cy="835122"/>
          </a:xfrm>
          <a:prstGeom prst="rect">
            <a:avLst/>
          </a:prstGeom>
        </p:spPr>
      </p:pic>
      <p:pic>
        <p:nvPicPr>
          <p:cNvPr id="25" name="図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9609" y="2213982"/>
            <a:ext cx="656311" cy="891615"/>
          </a:xfrm>
          <a:prstGeom prst="rect">
            <a:avLst/>
          </a:prstGeom>
        </p:spPr>
      </p:pic>
      <p:sp>
        <p:nvSpPr>
          <p:cNvPr id="17" name="テキスト ボックス 16"/>
          <p:cNvSpPr txBox="1"/>
          <p:nvPr/>
        </p:nvSpPr>
        <p:spPr>
          <a:xfrm>
            <a:off x="715113" y="3202828"/>
            <a:ext cx="9505347" cy="1569660"/>
          </a:xfrm>
          <a:prstGeom prst="rect">
            <a:avLst/>
          </a:prstGeom>
          <a:noFill/>
        </p:spPr>
        <p:txBody>
          <a:bodyPr wrap="square" rtlCol="0">
            <a:spAutoFit/>
          </a:bodyPr>
          <a:lstStyle/>
          <a:p>
            <a:pPr marL="285748" indent="-285748">
              <a:buFont typeface="Wingdings" panose="05000000000000000000" pitchFamily="2" charset="2"/>
              <a:buChar char="ü"/>
            </a:pPr>
            <a:r>
              <a:rPr kumimoji="1" lang="ja-JP" altLang="en-US" sz="1600" b="1" dirty="0"/>
              <a:t>令和元年に成立した改正独占禁止法は、</a:t>
            </a:r>
            <a:r>
              <a:rPr kumimoji="1" lang="ja-JP" altLang="en-US" sz="1600" b="1" dirty="0">
                <a:solidFill>
                  <a:srgbClr val="FF0000"/>
                </a:solidFill>
              </a:rPr>
              <a:t>令和</a:t>
            </a:r>
            <a:r>
              <a:rPr kumimoji="1" lang="en-US" altLang="ja-JP" sz="1600" b="1" dirty="0">
                <a:solidFill>
                  <a:srgbClr val="FF0000"/>
                </a:solidFill>
              </a:rPr>
              <a:t>2</a:t>
            </a:r>
            <a:r>
              <a:rPr kumimoji="1" lang="ja-JP" altLang="en-US" sz="1600" b="1" dirty="0">
                <a:solidFill>
                  <a:srgbClr val="FF0000"/>
                </a:solidFill>
              </a:rPr>
              <a:t>年（</a:t>
            </a:r>
            <a:r>
              <a:rPr kumimoji="1" lang="en-US" altLang="ja-JP" sz="1600" b="1" dirty="0">
                <a:solidFill>
                  <a:srgbClr val="FF0000"/>
                </a:solidFill>
              </a:rPr>
              <a:t>2020</a:t>
            </a:r>
            <a:r>
              <a:rPr kumimoji="1" lang="ja-JP" altLang="en-US" sz="1600" b="1" dirty="0">
                <a:solidFill>
                  <a:srgbClr val="FF0000"/>
                </a:solidFill>
              </a:rPr>
              <a:t>年）</a:t>
            </a:r>
            <a:r>
              <a:rPr kumimoji="1" lang="en-US" altLang="ja-JP" sz="1600" b="1" dirty="0">
                <a:solidFill>
                  <a:srgbClr val="FF0000"/>
                </a:solidFill>
              </a:rPr>
              <a:t>12</a:t>
            </a:r>
            <a:r>
              <a:rPr kumimoji="1" lang="ja-JP" altLang="en-US" sz="1600" b="1" dirty="0">
                <a:solidFill>
                  <a:srgbClr val="FF0000"/>
                </a:solidFill>
              </a:rPr>
              <a:t>月</a:t>
            </a:r>
            <a:r>
              <a:rPr kumimoji="1" lang="en-US" altLang="ja-JP" sz="1600" b="1" dirty="0">
                <a:solidFill>
                  <a:srgbClr val="FF0000"/>
                </a:solidFill>
              </a:rPr>
              <a:t>25</a:t>
            </a:r>
            <a:r>
              <a:rPr kumimoji="1" lang="ja-JP" altLang="en-US" sz="1600" b="1" dirty="0">
                <a:solidFill>
                  <a:srgbClr val="FF0000"/>
                </a:solidFill>
              </a:rPr>
              <a:t>日から</a:t>
            </a:r>
            <a:r>
              <a:rPr kumimoji="1" lang="ja-JP" altLang="en-US" sz="1600" b="1" dirty="0"/>
              <a:t>施行されます。</a:t>
            </a:r>
            <a:endParaRPr kumimoji="1" lang="en-US" altLang="ja-JP" sz="1600" b="1" dirty="0"/>
          </a:p>
          <a:p>
            <a:pPr marL="285748" indent="-285748">
              <a:buFont typeface="Wingdings" panose="05000000000000000000" pitchFamily="2" charset="2"/>
              <a:buChar char="ü"/>
            </a:pPr>
            <a:r>
              <a:rPr kumimoji="1" lang="ja-JP" altLang="en-US" sz="1600" b="1" dirty="0"/>
              <a:t>課徴金の</a:t>
            </a:r>
            <a:r>
              <a:rPr kumimoji="1" lang="ja-JP" altLang="en-US" sz="1600" b="1" dirty="0">
                <a:solidFill>
                  <a:srgbClr val="FF0000"/>
                </a:solidFill>
              </a:rPr>
              <a:t>調査協力減算制度</a:t>
            </a:r>
            <a:r>
              <a:rPr kumimoji="1" lang="ja-JP" altLang="en-US" sz="1200" b="1" dirty="0"/>
              <a:t>（</a:t>
            </a:r>
            <a:r>
              <a:rPr kumimoji="1" lang="en-US" altLang="ja-JP" sz="1200" b="1" dirty="0"/>
              <a:t>※ </a:t>
            </a:r>
            <a:r>
              <a:rPr kumimoji="1" lang="ja-JP" altLang="en-US" sz="1200" b="1" dirty="0"/>
              <a:t>事業者の事件調査への協力に応じて減算率を決める制度）</a:t>
            </a:r>
            <a:r>
              <a:rPr kumimoji="1" lang="ja-JP" altLang="en-US" sz="1600" b="1" dirty="0"/>
              <a:t>が導入されます。</a:t>
            </a:r>
            <a:endParaRPr kumimoji="1" lang="en-US" altLang="ja-JP" sz="1600" b="1" dirty="0"/>
          </a:p>
          <a:p>
            <a:pPr marL="285748" indent="-285748">
              <a:buFont typeface="Wingdings" panose="05000000000000000000" pitchFamily="2" charset="2"/>
              <a:buChar char="ü"/>
            </a:pPr>
            <a:r>
              <a:rPr kumimoji="1" lang="ja-JP" altLang="en-US" sz="1600" b="1" dirty="0"/>
              <a:t>調査協力減算制度の導入により、事業者が外部の弁護士等に相談するニーズがより高まります。 </a:t>
            </a:r>
            <a:endParaRPr kumimoji="1" lang="en-US" altLang="ja-JP" sz="1600" b="1" dirty="0"/>
          </a:p>
          <a:p>
            <a:r>
              <a:rPr kumimoji="1" lang="en-US" altLang="ja-JP" sz="1600" b="1" dirty="0">
                <a:solidFill>
                  <a:srgbClr val="FF0000"/>
                </a:solidFill>
              </a:rPr>
              <a:t>      </a:t>
            </a:r>
            <a:r>
              <a:rPr kumimoji="1" lang="ja-JP" altLang="en-US" sz="1600" b="1" dirty="0">
                <a:solidFill>
                  <a:srgbClr val="FF0000"/>
                </a:solidFill>
              </a:rPr>
              <a:t>その相談に係る法的意見の秘密を保護</a:t>
            </a:r>
            <a:r>
              <a:rPr kumimoji="1" lang="ja-JP" altLang="en-US" sz="1600" b="1" dirty="0"/>
              <a:t>するために、</a:t>
            </a:r>
            <a:r>
              <a:rPr kumimoji="1" lang="ja-JP" altLang="en-US" sz="1600" b="1" dirty="0">
                <a:solidFill>
                  <a:srgbClr val="FF0000"/>
                </a:solidFill>
              </a:rPr>
              <a:t>判別手続</a:t>
            </a:r>
            <a:r>
              <a:rPr kumimoji="1" lang="ja-JP" altLang="en-US" sz="1600" b="1" dirty="0"/>
              <a:t>という新たな手続が導入されます。</a:t>
            </a:r>
            <a:endParaRPr kumimoji="1" lang="en-US" altLang="ja-JP" sz="1600" b="1" dirty="0"/>
          </a:p>
          <a:p>
            <a:pPr marL="285748" indent="-285748">
              <a:buFont typeface="Wingdings" panose="05000000000000000000" pitchFamily="2" charset="2"/>
              <a:buChar char="ü"/>
            </a:pPr>
            <a:r>
              <a:rPr kumimoji="1" lang="ja-JP" altLang="en-US" sz="1600" b="1" dirty="0"/>
              <a:t>判別手続を利用するためには、</a:t>
            </a:r>
            <a:r>
              <a:rPr kumimoji="1" lang="ja-JP" altLang="en-US" sz="1600" b="1" dirty="0">
                <a:solidFill>
                  <a:srgbClr val="FF0000"/>
                </a:solidFill>
              </a:rPr>
              <a:t>あらかじめ弁護士との通信の記録を、決められたルールに</a:t>
            </a:r>
            <a:endParaRPr kumimoji="1" lang="en-US" altLang="ja-JP" sz="1600" b="1" dirty="0">
              <a:solidFill>
                <a:srgbClr val="FF0000"/>
              </a:solidFill>
            </a:endParaRPr>
          </a:p>
          <a:p>
            <a:r>
              <a:rPr kumimoji="1" lang="en-US" altLang="ja-JP" sz="1600" b="1" dirty="0">
                <a:solidFill>
                  <a:srgbClr val="FF0000"/>
                </a:solidFill>
              </a:rPr>
              <a:t>      </a:t>
            </a:r>
            <a:r>
              <a:rPr kumimoji="1" lang="ja-JP" altLang="en-US" sz="1600" b="1" dirty="0">
                <a:solidFill>
                  <a:srgbClr val="FF0000"/>
                </a:solidFill>
              </a:rPr>
              <a:t>基づいて適切に保管</a:t>
            </a:r>
            <a:r>
              <a:rPr kumimoji="1" lang="ja-JP" altLang="en-US" sz="1600" b="1" dirty="0"/>
              <a:t>しておく必要があります（公取委の</a:t>
            </a:r>
            <a:r>
              <a:rPr kumimoji="1" lang="ja-JP" altLang="en-US" sz="1600" b="1" dirty="0">
                <a:solidFill>
                  <a:srgbClr val="FF0000"/>
                </a:solidFill>
              </a:rPr>
              <a:t>調査前の事前準備</a:t>
            </a:r>
            <a:r>
              <a:rPr kumimoji="1" lang="ja-JP" altLang="en-US" sz="1600" b="1" dirty="0"/>
              <a:t>が必要です。）。</a:t>
            </a:r>
            <a:endParaRPr kumimoji="1" lang="en-US" altLang="ja-JP" sz="1600" b="1" dirty="0"/>
          </a:p>
        </p:txBody>
      </p:sp>
      <p:pic>
        <p:nvPicPr>
          <p:cNvPr id="26" name="図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flipH="1">
            <a:off x="72975" y="3786637"/>
            <a:ext cx="671603" cy="958841"/>
          </a:xfrm>
          <a:prstGeom prst="rect">
            <a:avLst/>
          </a:prstGeom>
          <a:effectLst>
            <a:glow rad="127000">
              <a:schemeClr val="bg1"/>
            </a:glow>
          </a:effectLst>
        </p:spPr>
      </p:pic>
      <p:pic>
        <p:nvPicPr>
          <p:cNvPr id="28" name="図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2578" y="4923103"/>
            <a:ext cx="512297" cy="695966"/>
          </a:xfrm>
          <a:prstGeom prst="rect">
            <a:avLst/>
          </a:prstGeom>
        </p:spPr>
      </p:pic>
      <p:pic>
        <p:nvPicPr>
          <p:cNvPr id="29" name="図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1769" y="4907582"/>
            <a:ext cx="518445" cy="704320"/>
          </a:xfrm>
          <a:prstGeom prst="rect">
            <a:avLst/>
          </a:prstGeom>
        </p:spPr>
      </p:pic>
      <p:pic>
        <p:nvPicPr>
          <p:cNvPr id="31" name="図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flipH="1">
            <a:off x="8582296" y="5720490"/>
            <a:ext cx="1123406" cy="1003698"/>
          </a:xfrm>
          <a:prstGeom prst="rect">
            <a:avLst/>
          </a:prstGeom>
        </p:spPr>
      </p:pic>
      <p:sp>
        <p:nvSpPr>
          <p:cNvPr id="16384" name="角丸四角形吹き出し 16383"/>
          <p:cNvSpPr/>
          <p:nvPr/>
        </p:nvSpPr>
        <p:spPr>
          <a:xfrm>
            <a:off x="1489165" y="4934196"/>
            <a:ext cx="8373292" cy="598747"/>
          </a:xfrm>
          <a:prstGeom prst="wedgeRoundRectCallout">
            <a:avLst>
              <a:gd name="adj1" fmla="val -53143"/>
              <a:gd name="adj2" fmla="val -6048"/>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6" name="角丸四角形吹き出し 35"/>
          <p:cNvSpPr/>
          <p:nvPr/>
        </p:nvSpPr>
        <p:spPr>
          <a:xfrm>
            <a:off x="52251" y="5649210"/>
            <a:ext cx="8294915" cy="996917"/>
          </a:xfrm>
          <a:prstGeom prst="wedgeRoundRectCallout">
            <a:avLst>
              <a:gd name="adj1" fmla="val 52722"/>
              <a:gd name="adj2" fmla="val -13882"/>
              <a:gd name="adj3" fmla="val 1666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6385" name="テキスト ボックス 16384"/>
          <p:cNvSpPr txBox="1"/>
          <p:nvPr/>
        </p:nvSpPr>
        <p:spPr>
          <a:xfrm>
            <a:off x="170131" y="5770509"/>
            <a:ext cx="8029539" cy="738664"/>
          </a:xfrm>
          <a:prstGeom prst="rect">
            <a:avLst/>
          </a:prstGeom>
          <a:noFill/>
        </p:spPr>
        <p:txBody>
          <a:bodyPr wrap="square" rtlCol="0">
            <a:spAutoFit/>
          </a:bodyPr>
          <a:lstStyle/>
          <a:p>
            <a:pPr marL="285748" indent="-285748">
              <a:buFont typeface="Wingdings" panose="05000000000000000000" pitchFamily="2" charset="2"/>
              <a:buChar char="ü"/>
            </a:pPr>
            <a:r>
              <a:rPr kumimoji="1" lang="ja-JP" altLang="en-US" sz="1400" b="1" dirty="0">
                <a:solidFill>
                  <a:srgbClr val="FF0000"/>
                </a:solidFill>
              </a:rPr>
              <a:t>商工会議所等のセミナー、専門家への相談などをぜひご活用ください。 </a:t>
            </a:r>
            <a:endParaRPr kumimoji="1" lang="en-US" altLang="ja-JP" sz="1400" b="1" dirty="0">
              <a:solidFill>
                <a:srgbClr val="FF0000"/>
              </a:solidFill>
            </a:endParaRPr>
          </a:p>
          <a:p>
            <a:pPr marL="285748" indent="-285748">
              <a:buFont typeface="Wingdings" panose="05000000000000000000" pitchFamily="2" charset="2"/>
              <a:buChar char="ü"/>
            </a:pPr>
            <a:r>
              <a:rPr kumimoji="1" lang="ja-JP" altLang="en-US" sz="1400" b="1" dirty="0">
                <a:solidFill>
                  <a:srgbClr val="FF0000"/>
                </a:solidFill>
              </a:rPr>
              <a:t>公正取引委員会ウェブサイト（</a:t>
            </a:r>
            <a:r>
              <a:rPr kumimoji="1" lang="en-US" altLang="ja-JP" sz="1400" b="1" dirty="0">
                <a:solidFill>
                  <a:srgbClr val="FF0000"/>
                </a:solidFill>
              </a:rPr>
              <a:t>https://www.jftc.go.jp/dk/kaisei/r1kaisei/index.html</a:t>
            </a:r>
            <a:r>
              <a:rPr kumimoji="1" lang="ja-JP" altLang="en-US" sz="1400" b="1" dirty="0">
                <a:solidFill>
                  <a:srgbClr val="FF0000"/>
                </a:solidFill>
              </a:rPr>
              <a:t>）</a:t>
            </a:r>
            <a:r>
              <a:rPr kumimoji="1" lang="ja-JP" altLang="en-US" sz="1400" b="1" dirty="0"/>
              <a:t>の</a:t>
            </a:r>
            <a:r>
              <a:rPr kumimoji="1" lang="ja-JP" altLang="en-US" sz="1400" b="1" dirty="0">
                <a:solidFill>
                  <a:srgbClr val="FF0000"/>
                </a:solidFill>
              </a:rPr>
              <a:t>説明動画・資料をご活用ください。</a:t>
            </a:r>
            <a:endParaRPr kumimoji="1" lang="en-US" altLang="ja-JP" sz="1400" b="1" dirty="0"/>
          </a:p>
        </p:txBody>
      </p:sp>
      <p:sp>
        <p:nvSpPr>
          <p:cNvPr id="38" name="テキスト ボックス 37"/>
          <p:cNvSpPr txBox="1"/>
          <p:nvPr/>
        </p:nvSpPr>
        <p:spPr>
          <a:xfrm>
            <a:off x="1498559" y="5009723"/>
            <a:ext cx="7551743" cy="523220"/>
          </a:xfrm>
          <a:prstGeom prst="rect">
            <a:avLst/>
          </a:prstGeom>
          <a:noFill/>
        </p:spPr>
        <p:txBody>
          <a:bodyPr wrap="square" rtlCol="0">
            <a:spAutoFit/>
          </a:bodyPr>
          <a:lstStyle/>
          <a:p>
            <a:r>
              <a:rPr kumimoji="1" lang="ja-JP" altLang="en-US" sz="1400" b="1" dirty="0"/>
              <a:t>・新しい制度を知らないと、損しちゃうかも･･･でもどうやって勉強すればいいんだろう･･･</a:t>
            </a:r>
            <a:endParaRPr kumimoji="1" lang="en-US" altLang="ja-JP" sz="1400" b="1" dirty="0"/>
          </a:p>
          <a:p>
            <a:r>
              <a:rPr kumimoji="1" lang="ja-JP" altLang="en-US" sz="1400" b="1" dirty="0"/>
              <a:t>・研修会を開きたいけど、資料もないし、講師がいない･･･</a:t>
            </a:r>
          </a:p>
        </p:txBody>
      </p:sp>
      <p:sp>
        <p:nvSpPr>
          <p:cNvPr id="2" name="テキスト ボックス 1"/>
          <p:cNvSpPr txBox="1"/>
          <p:nvPr/>
        </p:nvSpPr>
        <p:spPr>
          <a:xfrm>
            <a:off x="0" y="0"/>
            <a:ext cx="9906000" cy="523220"/>
          </a:xfrm>
          <a:prstGeom prst="rect">
            <a:avLst/>
          </a:prstGeom>
          <a:solidFill>
            <a:schemeClr val="accent5">
              <a:lumMod val="60000"/>
              <a:lumOff val="40000"/>
            </a:schemeClr>
          </a:solidFill>
        </p:spPr>
        <p:txBody>
          <a:bodyPr wrap="square" rtlCol="0">
            <a:spAutoFit/>
          </a:bodyPr>
          <a:lstStyle/>
          <a:p>
            <a:pPr algn="ctr"/>
            <a:r>
              <a:rPr kumimoji="1" lang="ja-JP" altLang="en-US" sz="2800" b="1" dirty="0">
                <a:solidFill>
                  <a:schemeClr val="bg1"/>
                </a:solidFill>
                <a:latin typeface="Meiryo UI" panose="020B0604030504040204" pitchFamily="50" charset="-128"/>
                <a:ea typeface="Meiryo UI" panose="020B0604030504040204" pitchFamily="50" charset="-128"/>
              </a:rPr>
              <a:t>改正独占禁止法を知って、賢くコンプライアンス！</a:t>
            </a:r>
          </a:p>
        </p:txBody>
      </p:sp>
    </p:spTree>
    <p:extLst>
      <p:ext uri="{BB962C8B-B14F-4D97-AF65-F5344CB8AC3E}">
        <p14:creationId xmlns:p14="http://schemas.microsoft.com/office/powerpoint/2010/main" val="2455773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角丸四角形 1">
            <a:extLst>
              <a:ext uri="{FF2B5EF4-FFF2-40B4-BE49-F238E27FC236}">
                <a16:creationId xmlns:a16="http://schemas.microsoft.com/office/drawing/2014/main" id="{AFD25564-72DC-456B-9803-A1ECC58AC32B}"/>
              </a:ext>
            </a:extLst>
          </p:cNvPr>
          <p:cNvSpPr/>
          <p:nvPr/>
        </p:nvSpPr>
        <p:spPr>
          <a:xfrm>
            <a:off x="29302" y="2415270"/>
            <a:ext cx="9876697" cy="17041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rPr>
              <a:t>手続の流れ</a:t>
            </a:r>
          </a:p>
        </p:txBody>
      </p:sp>
      <p:sp>
        <p:nvSpPr>
          <p:cNvPr id="47" name="AutoShape 8">
            <a:extLst>
              <a:ext uri="{FF2B5EF4-FFF2-40B4-BE49-F238E27FC236}">
                <a16:creationId xmlns:a16="http://schemas.microsoft.com/office/drawing/2014/main" id="{0B2F898B-AACC-4FDB-B967-6FE7D1EBE3A3}"/>
              </a:ext>
            </a:extLst>
          </p:cNvPr>
          <p:cNvSpPr>
            <a:spLocks noChangeArrowheads="1"/>
          </p:cNvSpPr>
          <p:nvPr/>
        </p:nvSpPr>
        <p:spPr bwMode="auto">
          <a:xfrm>
            <a:off x="29301" y="78377"/>
            <a:ext cx="9876697" cy="540000"/>
          </a:xfrm>
          <a:prstGeom prst="roundRect">
            <a:avLst>
              <a:gd name="adj" fmla="val 43869"/>
            </a:avLst>
          </a:prstGeom>
          <a:solidFill>
            <a:schemeClr val="accent1">
              <a:lumMod val="75000"/>
            </a:schemeClr>
          </a:solidFill>
          <a:ln w="9525">
            <a:noFill/>
            <a:round/>
            <a:headEnd/>
            <a:tailEn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課徴金の調査協力減算制度の概要</a:t>
            </a:r>
          </a:p>
        </p:txBody>
      </p:sp>
      <p:sp>
        <p:nvSpPr>
          <p:cNvPr id="48" name="AutoShape 8">
            <a:extLst>
              <a:ext uri="{FF2B5EF4-FFF2-40B4-BE49-F238E27FC236}">
                <a16:creationId xmlns:a16="http://schemas.microsoft.com/office/drawing/2014/main" id="{0B2F898B-AACC-4FDB-B967-6FE7D1EBE3A3}"/>
              </a:ext>
            </a:extLst>
          </p:cNvPr>
          <p:cNvSpPr>
            <a:spLocks noChangeArrowheads="1"/>
          </p:cNvSpPr>
          <p:nvPr/>
        </p:nvSpPr>
        <p:spPr bwMode="auto">
          <a:xfrm>
            <a:off x="29302" y="4619404"/>
            <a:ext cx="9876696" cy="540000"/>
          </a:xfrm>
          <a:prstGeom prst="roundRect">
            <a:avLst>
              <a:gd name="adj" fmla="val 43869"/>
            </a:avLst>
          </a:prstGeom>
          <a:solidFill>
            <a:schemeClr val="accent1">
              <a:lumMod val="75000"/>
            </a:schemeClr>
          </a:solidFill>
          <a:ln w="9525">
            <a:noFill/>
            <a:round/>
            <a:headEnd/>
            <a:tailEn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判別手続の概要</a:t>
            </a:r>
          </a:p>
        </p:txBody>
      </p:sp>
      <p:sp>
        <p:nvSpPr>
          <p:cNvPr id="49" name="角丸四角形 3">
            <a:extLst>
              <a:ext uri="{FF2B5EF4-FFF2-40B4-BE49-F238E27FC236}">
                <a16:creationId xmlns:a16="http://schemas.microsoft.com/office/drawing/2014/main" id="{70E30C00-E80A-48D8-BFDA-0AD59AAF727B}"/>
              </a:ext>
            </a:extLst>
          </p:cNvPr>
          <p:cNvSpPr/>
          <p:nvPr/>
        </p:nvSpPr>
        <p:spPr>
          <a:xfrm>
            <a:off x="0" y="670629"/>
            <a:ext cx="9905999" cy="1761444"/>
          </a:xfrm>
          <a:prstGeom prst="roundRect">
            <a:avLst>
              <a:gd name="adj" fmla="val 2490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0" rIns="54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rPr>
              <a:t>内容</a:t>
            </a:r>
            <a:endParaRPr kumimoji="0" lang="en-US" altLang="ja-JP" sz="20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b="0"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事業者が公取委の事件調査に</a:t>
            </a:r>
            <a:r>
              <a:rPr kumimoji="1" lang="ja-JP" altLang="en-US" sz="16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協力するインセンティブを高める</a:t>
            </a: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ことにより、効率的かつ効果的な事件の真相解明、違反行為の排除、抑止を図るため、課徴金減免申請の順位に応じた減免率に加え、</a:t>
            </a:r>
            <a:endParaRPr kumimoji="1" lang="en-US" altLang="ja-JP"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事業者の公取委の事件調査への協力が事件の真相の解明に資する程度に応じて、課徴金の減算率を適用</a:t>
            </a: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する制度。</a:t>
            </a:r>
            <a:endParaRPr kumimoji="1" lang="en-US" altLang="ja-JP"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0" name="角丸四角形 34">
            <a:extLst>
              <a:ext uri="{FF2B5EF4-FFF2-40B4-BE49-F238E27FC236}">
                <a16:creationId xmlns:a16="http://schemas.microsoft.com/office/drawing/2014/main" id="{08466015-6F6B-4EE4-89E7-2F18C85002B8}"/>
              </a:ext>
            </a:extLst>
          </p:cNvPr>
          <p:cNvSpPr/>
          <p:nvPr/>
        </p:nvSpPr>
        <p:spPr bwMode="auto">
          <a:xfrm>
            <a:off x="1426265" y="2929035"/>
            <a:ext cx="542978" cy="1205747"/>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減免申請</a:t>
            </a:r>
          </a:p>
        </p:txBody>
      </p:sp>
      <p:sp>
        <p:nvSpPr>
          <p:cNvPr id="51" name="角丸四角形 34">
            <a:extLst>
              <a:ext uri="{FF2B5EF4-FFF2-40B4-BE49-F238E27FC236}">
                <a16:creationId xmlns:a16="http://schemas.microsoft.com/office/drawing/2014/main" id="{0F82E0E5-5A7B-436D-88CF-B60904AE355D}"/>
              </a:ext>
            </a:extLst>
          </p:cNvPr>
          <p:cNvSpPr/>
          <p:nvPr/>
        </p:nvSpPr>
        <p:spPr bwMode="auto">
          <a:xfrm>
            <a:off x="2646968" y="2901099"/>
            <a:ext cx="542978" cy="1205747"/>
          </a:xfrm>
          <a:prstGeom prst="roundRect">
            <a:avLst/>
          </a:prstGeom>
          <a:solidFill>
            <a:schemeClr val="accent1">
              <a:lumMod val="20000"/>
              <a:lumOff val="80000"/>
            </a:schemeClr>
          </a:solidFill>
          <a:ln w="9525" cap="flat" cmpd="sng" algn="ctr">
            <a:solidFill>
              <a:schemeClr val="accent5">
                <a:lumMod val="60000"/>
                <a:lumOff val="40000"/>
              </a:schemeClr>
            </a:solidFill>
            <a:prstDash val="solid"/>
            <a:round/>
            <a:headEnd type="none" w="med" len="med"/>
            <a:tailEnd type="none" w="med" len="med"/>
          </a:ln>
          <a:effectLst/>
        </p:spPr>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５項通知</a:t>
            </a:r>
          </a:p>
        </p:txBody>
      </p:sp>
      <p:sp>
        <p:nvSpPr>
          <p:cNvPr id="52" name="角丸四角形 33">
            <a:extLst>
              <a:ext uri="{FF2B5EF4-FFF2-40B4-BE49-F238E27FC236}">
                <a16:creationId xmlns:a16="http://schemas.microsoft.com/office/drawing/2014/main" id="{A4BB011B-4E29-41FE-9E77-1A5B2BCE14A0}"/>
              </a:ext>
            </a:extLst>
          </p:cNvPr>
          <p:cNvSpPr/>
          <p:nvPr/>
        </p:nvSpPr>
        <p:spPr bwMode="auto">
          <a:xfrm>
            <a:off x="3867671" y="2910539"/>
            <a:ext cx="521870" cy="1211850"/>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協議の申出</a:t>
            </a:r>
            <a:endParaRPr kumimoji="0" lang="en-US" altLang="ja-JP"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3" name="角丸四角形 34">
            <a:extLst>
              <a:ext uri="{FF2B5EF4-FFF2-40B4-BE49-F238E27FC236}">
                <a16:creationId xmlns:a16="http://schemas.microsoft.com/office/drawing/2014/main" id="{EE7E24F4-5267-41D3-B794-196B9D1B80C4}"/>
              </a:ext>
            </a:extLst>
          </p:cNvPr>
          <p:cNvSpPr/>
          <p:nvPr/>
        </p:nvSpPr>
        <p:spPr bwMode="auto">
          <a:xfrm>
            <a:off x="6250085" y="2910539"/>
            <a:ext cx="542978" cy="1211850"/>
          </a:xfrm>
          <a:prstGeom prst="roundRect">
            <a:avLst/>
          </a:prstGeom>
          <a:gradFill flip="none" rotWithShape="1">
            <a:gsLst>
              <a:gs pos="83000">
                <a:schemeClr val="accent1">
                  <a:lumMod val="40000"/>
                  <a:lumOff val="60000"/>
                </a:schemeClr>
              </a:gs>
              <a:gs pos="32000">
                <a:schemeClr val="accent4">
                  <a:lumMod val="105000"/>
                  <a:satMod val="109000"/>
                  <a:tint val="81000"/>
                </a:schemeClr>
              </a:gs>
            </a:gsLst>
            <a:lin ang="6000000" scaled="0"/>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合意</a:t>
            </a:r>
          </a:p>
        </p:txBody>
      </p:sp>
      <p:sp>
        <p:nvSpPr>
          <p:cNvPr id="54" name="角丸四角形 34">
            <a:extLst>
              <a:ext uri="{FF2B5EF4-FFF2-40B4-BE49-F238E27FC236}">
                <a16:creationId xmlns:a16="http://schemas.microsoft.com/office/drawing/2014/main" id="{E97ACB81-CD2D-4A4D-857C-86A10508EF5F}"/>
              </a:ext>
            </a:extLst>
          </p:cNvPr>
          <p:cNvSpPr/>
          <p:nvPr/>
        </p:nvSpPr>
        <p:spPr bwMode="auto">
          <a:xfrm>
            <a:off x="7447946" y="2915299"/>
            <a:ext cx="542978" cy="1205747"/>
          </a:xfrm>
          <a:prstGeom prst="round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協力の履行</a:t>
            </a:r>
          </a:p>
        </p:txBody>
      </p:sp>
      <p:sp>
        <p:nvSpPr>
          <p:cNvPr id="55" name="角丸四角形 34">
            <a:extLst>
              <a:ext uri="{FF2B5EF4-FFF2-40B4-BE49-F238E27FC236}">
                <a16:creationId xmlns:a16="http://schemas.microsoft.com/office/drawing/2014/main" id="{91C09D31-ADE1-4DAA-93D0-7AEC2303FAE0}"/>
              </a:ext>
            </a:extLst>
          </p:cNvPr>
          <p:cNvSpPr/>
          <p:nvPr/>
        </p:nvSpPr>
        <p:spPr bwMode="auto">
          <a:xfrm>
            <a:off x="8640216" y="2916825"/>
            <a:ext cx="542978" cy="1217957"/>
          </a:xfrm>
          <a:prstGeom prst="roundRect">
            <a:avLst/>
          </a:prstGeom>
          <a:solidFill>
            <a:schemeClr val="accent1">
              <a:lumMod val="20000"/>
              <a:lumOff val="80000"/>
            </a:schemeClr>
          </a:solidFill>
          <a:ln w="9525" cap="flat" cmpd="sng" algn="ctr">
            <a:solidFill>
              <a:schemeClr val="accent5">
                <a:lumMod val="60000"/>
                <a:lumOff val="40000"/>
              </a:schemeClr>
            </a:solidFill>
            <a:prstDash val="solid"/>
            <a:round/>
            <a:headEnd type="none" w="med" len="med"/>
            <a:tailEnd type="none" w="med" len="med"/>
          </a:ln>
          <a:effectLst/>
        </p:spPr>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命令等</a:t>
            </a:r>
            <a:endParaRPr kumimoji="0" lang="en-US" altLang="ja-JP"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6" name="二等辺三角形 55">
            <a:extLst>
              <a:ext uri="{FF2B5EF4-FFF2-40B4-BE49-F238E27FC236}">
                <a16:creationId xmlns:a16="http://schemas.microsoft.com/office/drawing/2014/main" id="{45767F38-3ABC-4172-8E91-1352B1A92372}"/>
              </a:ext>
            </a:extLst>
          </p:cNvPr>
          <p:cNvSpPr/>
          <p:nvPr/>
        </p:nvSpPr>
        <p:spPr>
          <a:xfrm rot="5400000">
            <a:off x="2066746" y="3370976"/>
            <a:ext cx="489075" cy="319674"/>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7" name="二等辺三角形 56">
            <a:extLst>
              <a:ext uri="{FF2B5EF4-FFF2-40B4-BE49-F238E27FC236}">
                <a16:creationId xmlns:a16="http://schemas.microsoft.com/office/drawing/2014/main" id="{6477C716-D0CD-4BCA-A025-F36123D4D742}"/>
              </a:ext>
            </a:extLst>
          </p:cNvPr>
          <p:cNvSpPr/>
          <p:nvPr/>
        </p:nvSpPr>
        <p:spPr>
          <a:xfrm rot="5400000">
            <a:off x="4472564" y="3354288"/>
            <a:ext cx="489075" cy="298266"/>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8" name="二等辺三角形 57">
            <a:extLst>
              <a:ext uri="{FF2B5EF4-FFF2-40B4-BE49-F238E27FC236}">
                <a16:creationId xmlns:a16="http://schemas.microsoft.com/office/drawing/2014/main" id="{BD278656-CA84-4F88-867A-8773F4CB9842}"/>
              </a:ext>
            </a:extLst>
          </p:cNvPr>
          <p:cNvSpPr/>
          <p:nvPr/>
        </p:nvSpPr>
        <p:spPr>
          <a:xfrm rot="5400000">
            <a:off x="5676587" y="3381680"/>
            <a:ext cx="489075" cy="298266"/>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9" name="二等辺三角形 58">
            <a:extLst>
              <a:ext uri="{FF2B5EF4-FFF2-40B4-BE49-F238E27FC236}">
                <a16:creationId xmlns:a16="http://schemas.microsoft.com/office/drawing/2014/main" id="{37F423F0-A815-4C50-ABF7-AA97C0A110BE}"/>
              </a:ext>
            </a:extLst>
          </p:cNvPr>
          <p:cNvSpPr/>
          <p:nvPr/>
        </p:nvSpPr>
        <p:spPr>
          <a:xfrm rot="5400000">
            <a:off x="6877486" y="3381679"/>
            <a:ext cx="489075" cy="298266"/>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60" name="二等辺三角形 59">
            <a:extLst>
              <a:ext uri="{FF2B5EF4-FFF2-40B4-BE49-F238E27FC236}">
                <a16:creationId xmlns:a16="http://schemas.microsoft.com/office/drawing/2014/main" id="{BE62A501-32B8-45DD-B75E-F9EFAE23050D}"/>
              </a:ext>
            </a:extLst>
          </p:cNvPr>
          <p:cNvSpPr/>
          <p:nvPr/>
        </p:nvSpPr>
        <p:spPr>
          <a:xfrm rot="5400000">
            <a:off x="8072309" y="3390750"/>
            <a:ext cx="489075" cy="298266"/>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61" name="二等辺三角形 60">
            <a:extLst>
              <a:ext uri="{FF2B5EF4-FFF2-40B4-BE49-F238E27FC236}">
                <a16:creationId xmlns:a16="http://schemas.microsoft.com/office/drawing/2014/main" id="{AC75994C-B2EA-4EAA-B170-EB799369E62B}"/>
              </a:ext>
            </a:extLst>
          </p:cNvPr>
          <p:cNvSpPr/>
          <p:nvPr/>
        </p:nvSpPr>
        <p:spPr>
          <a:xfrm rot="5400000">
            <a:off x="3286129" y="3381680"/>
            <a:ext cx="489075" cy="298266"/>
          </a:xfrm>
          <a:prstGeom prst="triangle">
            <a:avLst>
              <a:gd name="adj" fmla="val 50770"/>
            </a:avLst>
          </a:prstGeom>
          <a:solidFill>
            <a:schemeClr val="accent6">
              <a:lumMod val="60000"/>
              <a:lumOff val="40000"/>
            </a:schemeClr>
          </a:solidFill>
          <a:ln w="38100">
            <a:solidFill>
              <a:schemeClr val="accent6">
                <a:lumMod val="60000"/>
                <a:lumOff val="40000"/>
                <a:alpha val="94000"/>
              </a:schemeClr>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0" marR="0" lvl="0" indent="0" algn="ctr" defTabSz="457200" rtl="0" eaLnBrk="1" fontAlgn="auto" latinLnBrk="0" hangingPunct="1">
              <a:lnSpc>
                <a:spcPct val="100000"/>
              </a:lnSpc>
              <a:spcBef>
                <a:spcPts val="244"/>
              </a:spcBef>
              <a:spcAft>
                <a:spcPts val="0"/>
              </a:spcAft>
              <a:buClrTx/>
              <a:buSzTx/>
              <a:buFontTx/>
              <a:buNone/>
              <a:tabLst/>
              <a:defRPr/>
            </a:pPr>
            <a:endParaRPr kumimoji="1" lang="ja-JP" altLang="en-US" sz="28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62" name="テキスト ボックス 61">
            <a:extLst>
              <a:ext uri="{FF2B5EF4-FFF2-40B4-BE49-F238E27FC236}">
                <a16:creationId xmlns:a16="http://schemas.microsoft.com/office/drawing/2014/main" id="{10AA287D-FAEF-4FD2-9041-30A8ABD77105}"/>
              </a:ext>
            </a:extLst>
          </p:cNvPr>
          <p:cNvSpPr txBox="1"/>
          <p:nvPr/>
        </p:nvSpPr>
        <p:spPr>
          <a:xfrm>
            <a:off x="2311283" y="4171360"/>
            <a:ext cx="5955023" cy="369332"/>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調査期間を通じて、公取委は事業者との密接な</a:t>
            </a:r>
            <a:r>
              <a:rPr kumimoji="1" lang="ja-JP" altLang="en-US" sz="1200" b="1"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コミュニケーション</a:t>
            </a:r>
            <a:r>
              <a:rPr kumimoji="1" lang="ja-JP" altLang="en-US" sz="1200" b="1"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を行う。</a:t>
            </a:r>
          </a:p>
        </p:txBody>
      </p:sp>
      <p:sp>
        <p:nvSpPr>
          <p:cNvPr id="63" name="角丸四角形 34">
            <a:extLst>
              <a:ext uri="{FF2B5EF4-FFF2-40B4-BE49-F238E27FC236}">
                <a16:creationId xmlns:a16="http://schemas.microsoft.com/office/drawing/2014/main" id="{1B0457EE-0D00-478F-9C50-6B8955856E90}"/>
              </a:ext>
            </a:extLst>
          </p:cNvPr>
          <p:cNvSpPr/>
          <p:nvPr/>
        </p:nvSpPr>
        <p:spPr bwMode="auto">
          <a:xfrm>
            <a:off x="5043024" y="2894996"/>
            <a:ext cx="542978" cy="1211850"/>
          </a:xfrm>
          <a:prstGeom prst="roundRect">
            <a:avLst/>
          </a:prstGeom>
          <a:gradFill flip="none" rotWithShape="1">
            <a:gsLst>
              <a:gs pos="83000">
                <a:schemeClr val="accent1">
                  <a:lumMod val="40000"/>
                  <a:lumOff val="60000"/>
                </a:schemeClr>
              </a:gs>
              <a:gs pos="32000">
                <a:schemeClr val="accent4">
                  <a:lumMod val="105000"/>
                  <a:satMod val="109000"/>
                  <a:tint val="81000"/>
                </a:schemeClr>
              </a:gs>
            </a:gsLst>
            <a:lin ang="6000000" scaled="0"/>
            <a:tileRect/>
          </a:gradFill>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eaVert" wrap="square" lIns="74295" tIns="37148" rIns="74295" bIns="37148" numCol="1" rtlCol="0" anchor="ctr" anchorCtr="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協議</a:t>
            </a:r>
          </a:p>
        </p:txBody>
      </p:sp>
      <p:sp>
        <p:nvSpPr>
          <p:cNvPr id="65" name="角丸四角形 3">
            <a:extLst>
              <a:ext uri="{FF2B5EF4-FFF2-40B4-BE49-F238E27FC236}">
                <a16:creationId xmlns:a16="http://schemas.microsoft.com/office/drawing/2014/main" id="{70E30C00-E80A-48D8-BFDA-0AD59AAF727B}"/>
              </a:ext>
            </a:extLst>
          </p:cNvPr>
          <p:cNvSpPr/>
          <p:nvPr/>
        </p:nvSpPr>
        <p:spPr>
          <a:xfrm>
            <a:off x="-1" y="5229145"/>
            <a:ext cx="9905999" cy="1550480"/>
          </a:xfrm>
          <a:prstGeom prst="roundRect">
            <a:avLst>
              <a:gd name="adj" fmla="val 2490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0" rIns="54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rPr>
              <a:t>内容</a:t>
            </a:r>
            <a:endParaRPr kumimoji="0" lang="en-US" altLang="ja-JP" sz="20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800" b="0"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ＭＳ ゴシック" panose="020B0609070205080204" pitchFamily="49" charset="-128"/>
              <a:ea typeface="ＭＳ ゴシック" panose="020B0609070205080204" pitchFamily="49"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　公取委の行政調査手続において提出を命じられた物件のうち、課徴金減免対象被疑行為に関する法的意見について</a:t>
            </a:r>
            <a:r>
              <a:rPr kumimoji="1" lang="ja-JP" altLang="en-US" sz="16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事業者と弁護士との間で秘密に行われた通信の内容を記録した物件</a:t>
            </a:r>
            <a:r>
              <a:rPr kumimoji="1" lang="ja-JP" altLang="en-US" sz="16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で、一定の条件を満たすことが確認されたもの</a:t>
            </a: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は、</a:t>
            </a:r>
            <a:r>
              <a:rPr kumimoji="1" lang="ja-JP" altLang="en-US" sz="1600" b="0" i="0" u="sng"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審査官がその内容を見ることなく事業者に還付する手続</a:t>
            </a:r>
            <a:r>
              <a:rPr kumimoji="1" lang="ja-JP" altLang="en-US"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en-US" altLang="ja-JP"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13670319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891</TotalTime>
  <Words>518</Words>
  <Application>Microsoft Office PowerPoint</Application>
  <PresentationFormat>A4 210 x 297 mm</PresentationFormat>
  <Paragraphs>48</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ＭＳ 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大泉 玄之助</dc:creator>
  <cp:lastModifiedBy>CIN2007</cp:lastModifiedBy>
  <cp:revision>75</cp:revision>
  <cp:lastPrinted>2020-09-02T08:40:34Z</cp:lastPrinted>
  <dcterms:created xsi:type="dcterms:W3CDTF">2018-06-22T09:54:09Z</dcterms:created>
  <dcterms:modified xsi:type="dcterms:W3CDTF">2020-10-21T02:18:48Z</dcterms:modified>
</cp:coreProperties>
</file>